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85" r:id="rId6"/>
    <p:sldId id="261" r:id="rId7"/>
    <p:sldId id="277" r:id="rId8"/>
    <p:sldId id="280" r:id="rId9"/>
    <p:sldId id="282" r:id="rId10"/>
    <p:sldId id="283" r:id="rId11"/>
    <p:sldId id="281" r:id="rId12"/>
    <p:sldId id="286" r:id="rId13"/>
  </p:sldIdLst>
  <p:sldSz cx="9144000" cy="6858000" type="screen4x3"/>
  <p:notesSz cx="6784975" cy="985678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290"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de ondertitelstijl van het model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EFB07248-03A4-4F82-B9DE-DCD4C0D3B045}" type="datetimeFigureOut">
              <a:rPr lang="nl-NL" smtClean="0"/>
              <a:t>21-3-2014</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ECCC2EA8-AEB2-4C9A-8556-27E4F8462B63}"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EFB07248-03A4-4F82-B9DE-DCD4C0D3B045}" type="datetimeFigureOut">
              <a:rPr lang="nl-NL" smtClean="0"/>
              <a:t>21-3-2014</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ECCC2EA8-AEB2-4C9A-8556-27E4F8462B63}"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EFB07248-03A4-4F82-B9DE-DCD4C0D3B045}" type="datetimeFigureOut">
              <a:rPr lang="nl-NL" smtClean="0"/>
              <a:t>21-3-2014</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ECCC2EA8-AEB2-4C9A-8556-27E4F8462B63}"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EFB07248-03A4-4F82-B9DE-DCD4C0D3B045}" type="datetimeFigureOut">
              <a:rPr lang="nl-NL" smtClean="0"/>
              <a:t>21-3-2014</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ECCC2EA8-AEB2-4C9A-8556-27E4F8462B63}" type="slidenum">
              <a:rPr lang="nl-NL" smtClean="0"/>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EFB07248-03A4-4F82-B9DE-DCD4C0D3B045}" type="datetimeFigureOut">
              <a:rPr lang="nl-NL" smtClean="0"/>
              <a:t>21-3-2014</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ECCC2EA8-AEB2-4C9A-8556-27E4F8462B63}" type="slidenum">
              <a:rPr lang="nl-NL" smtClean="0"/>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EFB07248-03A4-4F82-B9DE-DCD4C0D3B045}" type="datetimeFigureOut">
              <a:rPr lang="nl-NL" smtClean="0"/>
              <a:t>21-3-2014</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ECCC2EA8-AEB2-4C9A-8556-27E4F8462B63}" type="slidenum">
              <a:rPr lang="nl-NL" smtClean="0"/>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EFB07248-03A4-4F82-B9DE-DCD4C0D3B045}" type="datetimeFigureOut">
              <a:rPr lang="nl-NL" smtClean="0"/>
              <a:t>21-3-2014</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ECCC2EA8-AEB2-4C9A-8556-27E4F8462B63}"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EFB07248-03A4-4F82-B9DE-DCD4C0D3B045}" type="datetimeFigureOut">
              <a:rPr lang="nl-NL" smtClean="0"/>
              <a:t>21-3-2014</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ECCC2EA8-AEB2-4C9A-8556-27E4F8462B63}" type="slidenum">
              <a:rPr lang="nl-NL" smtClean="0"/>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EFB07248-03A4-4F82-B9DE-DCD4C0D3B045}" type="datetimeFigureOut">
              <a:rPr lang="nl-NL" smtClean="0"/>
              <a:t>21-3-2014</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ECCC2EA8-AEB2-4C9A-8556-27E4F8462B63}"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EFB07248-03A4-4F82-B9DE-DCD4C0D3B045}" type="datetimeFigureOut">
              <a:rPr lang="nl-NL" smtClean="0"/>
              <a:t>21-3-2014</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ECCC2EA8-AEB2-4C9A-8556-27E4F8462B63}"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EFB07248-03A4-4F82-B9DE-DCD4C0D3B045}" type="datetimeFigureOut">
              <a:rPr lang="nl-NL" smtClean="0"/>
              <a:t>21-3-2014</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ECCC2EA8-AEB2-4C9A-8556-27E4F8462B63}" type="slidenum">
              <a:rPr lang="nl-NL" smtClean="0"/>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B07248-03A4-4F82-B9DE-DCD4C0D3B045}" type="datetimeFigureOut">
              <a:rPr lang="nl-NL" smtClean="0"/>
              <a:t>21-3-2014</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CCC2EA8-AEB2-4C9A-8556-27E4F8462B63}" type="slidenum">
              <a:rPr lang="nl-NL" smtClean="0"/>
              <a:t>‹nr.›</a:t>
            </a:fld>
            <a:endParaRPr lang="nl-N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124745"/>
            <a:ext cx="7990656" cy="2457618"/>
          </a:xfrm>
        </p:spPr>
        <p:txBody>
          <a:bodyPr>
            <a:normAutofit/>
          </a:bodyPr>
          <a:lstStyle/>
          <a:p>
            <a:r>
              <a:rPr lang="nl-NL" dirty="0" smtClean="0"/>
              <a:t>Decentralisatie Participatiewet  </a:t>
            </a:r>
            <a:br>
              <a:rPr lang="nl-NL" dirty="0" smtClean="0"/>
            </a:br>
            <a:r>
              <a:rPr lang="nl-NL" dirty="0" smtClean="0"/>
              <a:t>sociaal domein</a:t>
            </a:r>
            <a:endParaRPr lang="nl-NL" dirty="0"/>
          </a:p>
        </p:txBody>
      </p:sp>
      <p:sp>
        <p:nvSpPr>
          <p:cNvPr id="3" name="Ondertitel 2"/>
          <p:cNvSpPr>
            <a:spLocks noGrp="1"/>
          </p:cNvSpPr>
          <p:nvPr>
            <p:ph type="subTitle" idx="1"/>
          </p:nvPr>
        </p:nvSpPr>
        <p:spPr/>
        <p:txBody>
          <a:bodyPr/>
          <a:lstStyle/>
          <a:p>
            <a:r>
              <a:rPr lang="nl-NL" dirty="0" smtClean="0"/>
              <a:t>Haarlem op koers naar 2015</a:t>
            </a:r>
            <a:endParaRPr lang="nl-NL" dirty="0"/>
          </a:p>
        </p:txBody>
      </p:sp>
    </p:spTree>
    <p:extLst>
      <p:ext uri="{BB962C8B-B14F-4D97-AF65-F5344CB8AC3E}">
        <p14:creationId xmlns:p14="http://schemas.microsoft.com/office/powerpoint/2010/main" val="2269801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548681"/>
            <a:ext cx="7772400" cy="936104"/>
          </a:xfrm>
        </p:spPr>
        <p:txBody>
          <a:bodyPr/>
          <a:lstStyle/>
          <a:p>
            <a:pPr algn="l"/>
            <a:r>
              <a:rPr lang="nl-NL" dirty="0" smtClean="0"/>
              <a:t>Participatiewet</a:t>
            </a:r>
            <a:endParaRPr lang="nl-NL" dirty="0"/>
          </a:p>
        </p:txBody>
      </p:sp>
      <p:sp>
        <p:nvSpPr>
          <p:cNvPr id="3" name="Ondertitel 2"/>
          <p:cNvSpPr>
            <a:spLocks noGrp="1"/>
          </p:cNvSpPr>
          <p:nvPr>
            <p:ph type="subTitle" idx="1"/>
          </p:nvPr>
        </p:nvSpPr>
        <p:spPr>
          <a:xfrm>
            <a:off x="755576" y="1484784"/>
            <a:ext cx="2952328" cy="720080"/>
          </a:xfrm>
        </p:spPr>
        <p:txBody>
          <a:bodyPr/>
          <a:lstStyle/>
          <a:p>
            <a:pPr algn="l"/>
            <a:r>
              <a:rPr lang="nl-NL" b="1" dirty="0" smtClean="0">
                <a:solidFill>
                  <a:srgbClr val="FF0000"/>
                </a:solidFill>
              </a:rPr>
              <a:t>Wat kost het?</a:t>
            </a:r>
            <a:endParaRPr lang="nl-NL" b="1" dirty="0">
              <a:solidFill>
                <a:srgbClr val="FF0000"/>
              </a:solidFill>
            </a:endParaRPr>
          </a:p>
        </p:txBody>
      </p:sp>
      <p:sp>
        <p:nvSpPr>
          <p:cNvPr id="4" name="Tekstvak 3"/>
          <p:cNvSpPr txBox="1"/>
          <p:nvPr/>
        </p:nvSpPr>
        <p:spPr>
          <a:xfrm>
            <a:off x="827584" y="2492896"/>
            <a:ext cx="7632848" cy="2677656"/>
          </a:xfrm>
          <a:prstGeom prst="rect">
            <a:avLst/>
          </a:prstGeom>
          <a:noFill/>
        </p:spPr>
        <p:txBody>
          <a:bodyPr wrap="square" rtlCol="0">
            <a:spAutoFit/>
          </a:bodyPr>
          <a:lstStyle/>
          <a:p>
            <a:r>
              <a:rPr lang="nl-NL" sz="2400" dirty="0" smtClean="0"/>
              <a:t>Macrobudget (bron CPB 2013): € 5,5 miljard</a:t>
            </a:r>
          </a:p>
          <a:p>
            <a:endParaRPr lang="nl-NL" sz="2400" dirty="0"/>
          </a:p>
          <a:p>
            <a:r>
              <a:rPr lang="nl-NL" sz="2400" dirty="0" smtClean="0"/>
              <a:t>Budget BUIG 2015 Haarlem: € 56,5 </a:t>
            </a:r>
            <a:r>
              <a:rPr lang="nl-NL" sz="2400" dirty="0" err="1" smtClean="0"/>
              <a:t>mln</a:t>
            </a:r>
            <a:endParaRPr lang="nl-NL" sz="2400" dirty="0" smtClean="0"/>
          </a:p>
          <a:p>
            <a:r>
              <a:rPr lang="nl-NL" sz="2400" dirty="0" smtClean="0"/>
              <a:t>Budget re-integratie 2015 Haarlem: € 4,9 mln.</a:t>
            </a:r>
          </a:p>
          <a:p>
            <a:r>
              <a:rPr lang="nl-NL" sz="2400" dirty="0" smtClean="0"/>
              <a:t>Budget Wajong 2015 Haarlem: </a:t>
            </a:r>
            <a:r>
              <a:rPr lang="nl-NL" sz="2400" dirty="0" err="1" smtClean="0"/>
              <a:t>nnb</a:t>
            </a:r>
            <a:endParaRPr lang="nl-NL" sz="2400" dirty="0" smtClean="0"/>
          </a:p>
          <a:p>
            <a:endParaRPr lang="nl-NL" sz="2400" dirty="0"/>
          </a:p>
          <a:p>
            <a:r>
              <a:rPr lang="nl-NL" sz="2400" dirty="0" smtClean="0"/>
              <a:t>Kosten SW-bedrijf 2015 Haarlem: € 0,8–€ 2,9 </a:t>
            </a:r>
            <a:r>
              <a:rPr lang="nl-NL" sz="2400" dirty="0" err="1" smtClean="0"/>
              <a:t>mln</a:t>
            </a:r>
            <a:endParaRPr lang="nl-NL" sz="2400" dirty="0"/>
          </a:p>
        </p:txBody>
      </p:sp>
    </p:spTree>
    <p:extLst>
      <p:ext uri="{BB962C8B-B14F-4D97-AF65-F5344CB8AC3E}">
        <p14:creationId xmlns:p14="http://schemas.microsoft.com/office/powerpoint/2010/main" val="3378692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404664"/>
            <a:ext cx="7772400" cy="812303"/>
          </a:xfrm>
        </p:spPr>
        <p:txBody>
          <a:bodyPr>
            <a:normAutofit fontScale="90000"/>
          </a:bodyPr>
          <a:lstStyle/>
          <a:p>
            <a:pPr algn="l"/>
            <a:r>
              <a:rPr lang="nl-NL" dirty="0" smtClean="0"/>
              <a:t>Risico’s</a:t>
            </a:r>
            <a:endParaRPr lang="nl-NL" dirty="0"/>
          </a:p>
        </p:txBody>
      </p:sp>
      <p:sp>
        <p:nvSpPr>
          <p:cNvPr id="3" name="Ondertitel 2"/>
          <p:cNvSpPr>
            <a:spLocks noGrp="1"/>
          </p:cNvSpPr>
          <p:nvPr>
            <p:ph type="subTitle" idx="1"/>
          </p:nvPr>
        </p:nvSpPr>
        <p:spPr>
          <a:xfrm>
            <a:off x="683568" y="1628800"/>
            <a:ext cx="7772400" cy="1944216"/>
          </a:xfrm>
        </p:spPr>
        <p:txBody>
          <a:bodyPr>
            <a:normAutofit/>
          </a:bodyPr>
          <a:lstStyle/>
          <a:p>
            <a:pPr marL="457200" indent="-457200" algn="l">
              <a:buFontTx/>
              <a:buChar char="-"/>
            </a:pPr>
            <a:r>
              <a:rPr lang="nl-NL" dirty="0" smtClean="0">
                <a:solidFill>
                  <a:schemeClr val="tx1"/>
                </a:solidFill>
              </a:rPr>
              <a:t>Financieel: zorgen over voldoende budget</a:t>
            </a:r>
          </a:p>
          <a:p>
            <a:pPr marL="457200" indent="-457200" algn="l">
              <a:buFontTx/>
              <a:buChar char="-"/>
            </a:pPr>
            <a:r>
              <a:rPr lang="nl-NL" dirty="0" smtClean="0">
                <a:solidFill>
                  <a:schemeClr val="tx1"/>
                </a:solidFill>
              </a:rPr>
              <a:t>Verdeelsystematiek budget onbekend</a:t>
            </a:r>
          </a:p>
          <a:p>
            <a:pPr marL="457200" indent="-457200" algn="l">
              <a:buFontTx/>
              <a:buChar char="-"/>
            </a:pPr>
            <a:r>
              <a:rPr lang="nl-NL" dirty="0" smtClean="0">
                <a:solidFill>
                  <a:schemeClr val="tx1"/>
                </a:solidFill>
              </a:rPr>
              <a:t>Wetgeving nog niet vastgesteld</a:t>
            </a:r>
          </a:p>
          <a:p>
            <a:pPr algn="l"/>
            <a:endParaRPr lang="nl-NL" dirty="0" smtClean="0"/>
          </a:p>
          <a:p>
            <a:pPr marL="457200" indent="-457200" algn="l">
              <a:buFontTx/>
              <a:buChar char="-"/>
            </a:pPr>
            <a:endParaRPr lang="nl-NL" dirty="0"/>
          </a:p>
        </p:txBody>
      </p:sp>
    </p:spTree>
    <p:extLst>
      <p:ext uri="{BB962C8B-B14F-4D97-AF65-F5344CB8AC3E}">
        <p14:creationId xmlns:p14="http://schemas.microsoft.com/office/powerpoint/2010/main" val="1481223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t>Beleidskeuzenota Haarlem / Zandvoort</a:t>
            </a:r>
            <a:endParaRPr lang="nl-NL" sz="3200" dirty="0"/>
          </a:p>
        </p:txBody>
      </p:sp>
      <p:sp>
        <p:nvSpPr>
          <p:cNvPr id="3" name="Tekstvak 2"/>
          <p:cNvSpPr txBox="1"/>
          <p:nvPr/>
        </p:nvSpPr>
        <p:spPr>
          <a:xfrm>
            <a:off x="899592" y="1772816"/>
            <a:ext cx="7128792" cy="2585323"/>
          </a:xfrm>
          <a:prstGeom prst="rect">
            <a:avLst/>
          </a:prstGeom>
          <a:noFill/>
        </p:spPr>
        <p:txBody>
          <a:bodyPr wrap="square" rtlCol="0">
            <a:spAutoFit/>
          </a:bodyPr>
          <a:lstStyle/>
          <a:p>
            <a:pPr marL="285750" indent="-285750">
              <a:buFont typeface="Wingdings" panose="05000000000000000000" pitchFamily="2" charset="2"/>
              <a:buChar char="Ø"/>
            </a:pPr>
            <a:r>
              <a:rPr lang="nl-NL" dirty="0" smtClean="0"/>
              <a:t>Samenwerking</a:t>
            </a:r>
          </a:p>
          <a:p>
            <a:endParaRPr lang="nl-NL" dirty="0" smtClean="0"/>
          </a:p>
          <a:p>
            <a:pPr marL="285750" indent="-285750">
              <a:buFont typeface="Wingdings" panose="05000000000000000000" pitchFamily="2" charset="2"/>
              <a:buChar char="Ø"/>
            </a:pPr>
            <a:r>
              <a:rPr lang="nl-NL" dirty="0" smtClean="0"/>
              <a:t>Beleidskeuzenota</a:t>
            </a:r>
            <a:br>
              <a:rPr lang="nl-NL" dirty="0" smtClean="0"/>
            </a:br>
            <a:endParaRPr lang="nl-NL" dirty="0" smtClean="0"/>
          </a:p>
          <a:p>
            <a:pPr marL="285750" indent="-285750">
              <a:buFont typeface="Wingdings" panose="05000000000000000000" pitchFamily="2" charset="2"/>
              <a:buChar char="Ø"/>
            </a:pPr>
            <a:r>
              <a:rPr lang="nl-NL" dirty="0" smtClean="0"/>
              <a:t>Kaders</a:t>
            </a:r>
            <a:br>
              <a:rPr lang="nl-NL" dirty="0" smtClean="0"/>
            </a:br>
            <a:endParaRPr lang="nl-NL" dirty="0" smtClean="0"/>
          </a:p>
          <a:p>
            <a:pPr marL="285750" indent="-285750">
              <a:buFont typeface="Wingdings" panose="05000000000000000000" pitchFamily="2" charset="2"/>
              <a:buChar char="Ø"/>
            </a:pPr>
            <a:r>
              <a:rPr lang="nl-NL" dirty="0" smtClean="0"/>
              <a:t>Keuzes</a:t>
            </a:r>
            <a:br>
              <a:rPr lang="nl-NL" dirty="0" smtClean="0"/>
            </a:br>
            <a:endParaRPr lang="nl-NL" dirty="0" smtClean="0"/>
          </a:p>
          <a:p>
            <a:pPr marL="285750" indent="-285750">
              <a:buFont typeface="Wingdings" panose="05000000000000000000" pitchFamily="2" charset="2"/>
              <a:buChar char="Ø"/>
            </a:pPr>
            <a:r>
              <a:rPr lang="nl-NL" dirty="0" smtClean="0"/>
              <a:t>Discussiepunten </a:t>
            </a:r>
            <a:endParaRPr lang="nl-NL" dirty="0"/>
          </a:p>
        </p:txBody>
      </p:sp>
    </p:spTree>
    <p:extLst>
      <p:ext uri="{BB962C8B-B14F-4D97-AF65-F5344CB8AC3E}">
        <p14:creationId xmlns:p14="http://schemas.microsoft.com/office/powerpoint/2010/main" val="2349572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539552" y="1196752"/>
            <a:ext cx="8075432" cy="4248472"/>
          </a:xfrm>
        </p:spPr>
        <p:txBody>
          <a:bodyPr>
            <a:normAutofit fontScale="90000"/>
          </a:bodyPr>
          <a:lstStyle/>
          <a:p>
            <a:pPr algn="l"/>
            <a:r>
              <a:rPr lang="nl-NL" dirty="0" smtClean="0">
                <a:solidFill>
                  <a:schemeClr val="tx1"/>
                </a:solidFill>
              </a:rPr>
              <a:t>Inhoud presentatie:</a:t>
            </a:r>
            <a:br>
              <a:rPr lang="nl-NL" dirty="0" smtClean="0">
                <a:solidFill>
                  <a:schemeClr val="tx1"/>
                </a:solidFill>
              </a:rPr>
            </a:br>
            <a:r>
              <a:rPr lang="nl-NL" dirty="0" smtClean="0">
                <a:solidFill>
                  <a:schemeClr val="tx1"/>
                </a:solidFill>
              </a:rPr>
              <a:t>	* korte terugblik</a:t>
            </a:r>
            <a:br>
              <a:rPr lang="nl-NL" dirty="0" smtClean="0">
                <a:solidFill>
                  <a:schemeClr val="tx1"/>
                </a:solidFill>
              </a:rPr>
            </a:br>
            <a:r>
              <a:rPr lang="nl-NL" dirty="0" smtClean="0">
                <a:solidFill>
                  <a:schemeClr val="tx1"/>
                </a:solidFill>
              </a:rPr>
              <a:t>	* actualiteit</a:t>
            </a:r>
            <a:br>
              <a:rPr lang="nl-NL" dirty="0" smtClean="0">
                <a:solidFill>
                  <a:schemeClr val="tx1"/>
                </a:solidFill>
              </a:rPr>
            </a:br>
            <a:r>
              <a:rPr lang="nl-NL" dirty="0" smtClean="0">
                <a:solidFill>
                  <a:schemeClr val="tx1"/>
                </a:solidFill>
              </a:rPr>
              <a:t>	* route naar 2015</a:t>
            </a:r>
            <a:br>
              <a:rPr lang="nl-NL" dirty="0" smtClean="0">
                <a:solidFill>
                  <a:schemeClr val="tx1"/>
                </a:solidFill>
              </a:rPr>
            </a:br>
            <a:r>
              <a:rPr lang="nl-NL" dirty="0" smtClean="0">
                <a:solidFill>
                  <a:schemeClr val="tx1"/>
                </a:solidFill>
              </a:rPr>
              <a:t>	</a:t>
            </a:r>
            <a:br>
              <a:rPr lang="nl-NL" dirty="0" smtClean="0">
                <a:solidFill>
                  <a:schemeClr val="tx1"/>
                </a:solidFill>
              </a:rPr>
            </a:br>
            <a:r>
              <a:rPr lang="nl-NL" dirty="0" smtClean="0">
                <a:solidFill>
                  <a:schemeClr val="tx1"/>
                </a:solidFill>
              </a:rPr>
              <a:t>	* Participatiewet</a:t>
            </a:r>
            <a:br>
              <a:rPr lang="nl-NL" dirty="0" smtClean="0">
                <a:solidFill>
                  <a:schemeClr val="tx1"/>
                </a:solidFill>
              </a:rPr>
            </a:br>
            <a:r>
              <a:rPr lang="nl-NL" dirty="0" smtClean="0">
                <a:solidFill>
                  <a:schemeClr val="tx1"/>
                </a:solidFill>
              </a:rPr>
              <a:t/>
            </a:r>
            <a:br>
              <a:rPr lang="nl-NL" dirty="0" smtClean="0">
                <a:solidFill>
                  <a:schemeClr val="tx1"/>
                </a:solidFill>
              </a:rPr>
            </a:br>
            <a:r>
              <a:rPr lang="nl-NL" dirty="0" smtClean="0">
                <a:solidFill>
                  <a:schemeClr val="tx1"/>
                </a:solidFill>
              </a:rPr>
              <a:t>	* risico’s</a:t>
            </a:r>
            <a:r>
              <a:rPr lang="nl-NL" dirty="0">
                <a:solidFill>
                  <a:schemeClr val="tx1"/>
                </a:solidFill>
              </a:rPr>
              <a:t/>
            </a:r>
            <a:br>
              <a:rPr lang="nl-NL" dirty="0">
                <a:solidFill>
                  <a:schemeClr val="tx1"/>
                </a:solidFill>
              </a:rPr>
            </a:br>
            <a:r>
              <a:rPr lang="nl-NL" dirty="0" smtClean="0"/>
              <a:t/>
            </a:r>
            <a:br>
              <a:rPr lang="nl-NL" dirty="0" smtClean="0"/>
            </a:br>
            <a:r>
              <a:rPr lang="nl-NL" dirty="0" smtClean="0"/>
              <a:t/>
            </a:r>
            <a:br>
              <a:rPr lang="nl-NL" dirty="0" smtClean="0"/>
            </a:br>
            <a:endParaRPr lang="nl-NL" dirty="0"/>
          </a:p>
        </p:txBody>
      </p:sp>
    </p:spTree>
    <p:extLst>
      <p:ext uri="{BB962C8B-B14F-4D97-AF65-F5344CB8AC3E}">
        <p14:creationId xmlns:p14="http://schemas.microsoft.com/office/powerpoint/2010/main" val="2435649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899592" y="1124744"/>
            <a:ext cx="7776864" cy="707886"/>
          </a:xfrm>
          <a:prstGeom prst="rect">
            <a:avLst/>
          </a:prstGeom>
          <a:noFill/>
        </p:spPr>
        <p:txBody>
          <a:bodyPr wrap="square" rtlCol="0">
            <a:spAutoFit/>
          </a:bodyPr>
          <a:lstStyle/>
          <a:p>
            <a:r>
              <a:rPr lang="nl-NL" sz="4000" dirty="0" smtClean="0">
                <a:solidFill>
                  <a:schemeClr val="tx2">
                    <a:lumMod val="50000"/>
                  </a:schemeClr>
                </a:solidFill>
              </a:rPr>
              <a:t>Actualiteit</a:t>
            </a:r>
            <a:endParaRPr lang="nl-NL" dirty="0">
              <a:solidFill>
                <a:schemeClr val="tx2">
                  <a:lumMod val="50000"/>
                </a:schemeClr>
              </a:solidFill>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060848"/>
            <a:ext cx="2847975"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9274" y="3501008"/>
            <a:ext cx="28575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4725144"/>
            <a:ext cx="2790825"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kstvak 1"/>
          <p:cNvSpPr txBox="1"/>
          <p:nvPr/>
        </p:nvSpPr>
        <p:spPr>
          <a:xfrm>
            <a:off x="4283968" y="2348880"/>
            <a:ext cx="2016224" cy="369332"/>
          </a:xfrm>
          <a:prstGeom prst="rect">
            <a:avLst/>
          </a:prstGeom>
          <a:noFill/>
        </p:spPr>
        <p:txBody>
          <a:bodyPr wrap="square" rtlCol="0">
            <a:spAutoFit/>
          </a:bodyPr>
          <a:lstStyle/>
          <a:p>
            <a:r>
              <a:rPr lang="nl-NL" dirty="0" smtClean="0">
                <a:solidFill>
                  <a:schemeClr val="bg1"/>
                </a:solidFill>
              </a:rPr>
              <a:t>wetgeving</a:t>
            </a:r>
            <a:endParaRPr lang="nl-NL" dirty="0">
              <a:solidFill>
                <a:schemeClr val="bg1"/>
              </a:solidFill>
            </a:endParaRPr>
          </a:p>
        </p:txBody>
      </p:sp>
      <p:sp>
        <p:nvSpPr>
          <p:cNvPr id="3" name="Tekstvak 2"/>
          <p:cNvSpPr txBox="1"/>
          <p:nvPr/>
        </p:nvSpPr>
        <p:spPr>
          <a:xfrm>
            <a:off x="6516216" y="4005064"/>
            <a:ext cx="1512168" cy="369332"/>
          </a:xfrm>
          <a:prstGeom prst="rect">
            <a:avLst/>
          </a:prstGeom>
          <a:noFill/>
        </p:spPr>
        <p:txBody>
          <a:bodyPr wrap="square" rtlCol="0">
            <a:spAutoFit/>
          </a:bodyPr>
          <a:lstStyle/>
          <a:p>
            <a:r>
              <a:rPr lang="nl-NL" dirty="0" err="1" smtClean="0">
                <a:solidFill>
                  <a:schemeClr val="bg1"/>
                </a:solidFill>
              </a:rPr>
              <a:t>budgetten</a:t>
            </a:r>
            <a:endParaRPr lang="nl-NL" dirty="0">
              <a:solidFill>
                <a:schemeClr val="bg1"/>
              </a:solidFill>
            </a:endParaRPr>
          </a:p>
        </p:txBody>
      </p:sp>
      <p:sp>
        <p:nvSpPr>
          <p:cNvPr id="4" name="Tekstvak 3"/>
          <p:cNvSpPr txBox="1"/>
          <p:nvPr/>
        </p:nvSpPr>
        <p:spPr>
          <a:xfrm>
            <a:off x="3747567" y="5661248"/>
            <a:ext cx="2120577" cy="646331"/>
          </a:xfrm>
          <a:prstGeom prst="rect">
            <a:avLst/>
          </a:prstGeom>
          <a:noFill/>
        </p:spPr>
        <p:txBody>
          <a:bodyPr wrap="square" rtlCol="0">
            <a:spAutoFit/>
          </a:bodyPr>
          <a:lstStyle/>
          <a:p>
            <a:r>
              <a:rPr lang="nl-NL" dirty="0">
                <a:solidFill>
                  <a:schemeClr val="bg1"/>
                </a:solidFill>
              </a:rPr>
              <a:t>v</a:t>
            </a:r>
            <a:r>
              <a:rPr lang="nl-NL" dirty="0" smtClean="0">
                <a:solidFill>
                  <a:schemeClr val="bg1"/>
                </a:solidFill>
              </a:rPr>
              <a:t>oorbereidingen in uitvoering</a:t>
            </a:r>
            <a:endParaRPr lang="nl-NL" dirty="0">
              <a:solidFill>
                <a:schemeClr val="bg1"/>
              </a:solidFill>
            </a:endParaRPr>
          </a:p>
        </p:txBody>
      </p:sp>
    </p:spTree>
    <p:extLst>
      <p:ext uri="{BB962C8B-B14F-4D97-AF65-F5344CB8AC3E}">
        <p14:creationId xmlns:p14="http://schemas.microsoft.com/office/powerpoint/2010/main" val="3103898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Route naar 2015</a:t>
            </a:r>
            <a:endParaRPr lang="nl-NL" dirty="0"/>
          </a:p>
        </p:txBody>
      </p:sp>
      <p:sp>
        <p:nvSpPr>
          <p:cNvPr id="3" name="Tekstvak 2"/>
          <p:cNvSpPr txBox="1"/>
          <p:nvPr/>
        </p:nvSpPr>
        <p:spPr>
          <a:xfrm>
            <a:off x="611560" y="1268760"/>
            <a:ext cx="7704856" cy="4893647"/>
          </a:xfrm>
          <a:prstGeom prst="rect">
            <a:avLst/>
          </a:prstGeom>
          <a:noFill/>
        </p:spPr>
        <p:txBody>
          <a:bodyPr wrap="square" rtlCol="0">
            <a:spAutoFit/>
          </a:bodyPr>
          <a:lstStyle/>
          <a:p>
            <a:r>
              <a:rPr lang="nl-NL" sz="2400" dirty="0" smtClean="0"/>
              <a:t>Landelijk:</a:t>
            </a:r>
          </a:p>
          <a:p>
            <a:pPr marL="285750" indent="-285750">
              <a:buFontTx/>
              <a:buChar char="-"/>
            </a:pPr>
            <a:r>
              <a:rPr lang="nl-NL" sz="2400" dirty="0" smtClean="0"/>
              <a:t>Wetgeving vaststellen</a:t>
            </a:r>
          </a:p>
          <a:p>
            <a:pPr marL="285750" indent="-285750">
              <a:buFontTx/>
              <a:buChar char="-"/>
            </a:pPr>
            <a:r>
              <a:rPr lang="nl-NL" sz="2400" dirty="0" err="1" smtClean="0"/>
              <a:t>Budgetten</a:t>
            </a:r>
            <a:r>
              <a:rPr lang="nl-NL" sz="2400" dirty="0" smtClean="0"/>
              <a:t> bepalen</a:t>
            </a:r>
          </a:p>
          <a:p>
            <a:endParaRPr lang="nl-NL" sz="2400" dirty="0" smtClean="0"/>
          </a:p>
          <a:p>
            <a:r>
              <a:rPr lang="nl-NL" sz="2400" dirty="0" smtClean="0"/>
              <a:t>Regionaal / lokaal:</a:t>
            </a:r>
          </a:p>
          <a:p>
            <a:pPr marL="285750" indent="-285750">
              <a:buFontTx/>
              <a:buChar char="-"/>
            </a:pPr>
            <a:r>
              <a:rPr lang="nl-NL" sz="2400" dirty="0" smtClean="0"/>
              <a:t>Verordeningen, beleidsregels vaststellen</a:t>
            </a:r>
          </a:p>
          <a:p>
            <a:pPr marL="285750" indent="-285750">
              <a:buFontTx/>
              <a:buChar char="-"/>
            </a:pPr>
            <a:r>
              <a:rPr lang="nl-NL" sz="2400" dirty="0" smtClean="0"/>
              <a:t>Aanbesteden / inkopen</a:t>
            </a:r>
          </a:p>
          <a:p>
            <a:pPr marL="285750" indent="-285750">
              <a:buFontTx/>
              <a:buChar char="-"/>
            </a:pPr>
            <a:r>
              <a:rPr lang="nl-NL" sz="2400" dirty="0" smtClean="0"/>
              <a:t>Toegang organiseren</a:t>
            </a:r>
          </a:p>
          <a:p>
            <a:pPr marL="285750" indent="-285750">
              <a:buFontTx/>
              <a:buChar char="-"/>
            </a:pPr>
            <a:r>
              <a:rPr lang="nl-NL" sz="2400" dirty="0" smtClean="0"/>
              <a:t>Uitvoeringsorganisatie klaarzetten</a:t>
            </a:r>
            <a:br>
              <a:rPr lang="nl-NL" sz="2400" dirty="0" smtClean="0"/>
            </a:br>
            <a:r>
              <a:rPr lang="nl-NL" sz="2400" dirty="0" smtClean="0"/>
              <a:t>* formatie</a:t>
            </a:r>
            <a:br>
              <a:rPr lang="nl-NL" sz="2400" dirty="0" smtClean="0"/>
            </a:br>
            <a:r>
              <a:rPr lang="nl-NL" sz="2400" dirty="0" smtClean="0"/>
              <a:t>* deskundigheid</a:t>
            </a:r>
            <a:br>
              <a:rPr lang="nl-NL" sz="2400" dirty="0" smtClean="0"/>
            </a:br>
            <a:r>
              <a:rPr lang="nl-NL" sz="2400" dirty="0" smtClean="0"/>
              <a:t>* hulpmiddelen (ICT) </a:t>
            </a:r>
          </a:p>
          <a:p>
            <a:pPr marL="285750" indent="-285750">
              <a:buFontTx/>
              <a:buChar char="-"/>
            </a:pPr>
            <a:r>
              <a:rPr lang="nl-NL" sz="2400" dirty="0" smtClean="0"/>
              <a:t>Communiceren</a:t>
            </a:r>
            <a:endParaRPr lang="nl-NL" sz="2400" dirty="0"/>
          </a:p>
        </p:txBody>
      </p:sp>
    </p:spTree>
    <p:extLst>
      <p:ext uri="{BB962C8B-B14F-4D97-AF65-F5344CB8AC3E}">
        <p14:creationId xmlns:p14="http://schemas.microsoft.com/office/powerpoint/2010/main" val="2998659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548680"/>
            <a:ext cx="7772400" cy="884311"/>
          </a:xfrm>
        </p:spPr>
        <p:txBody>
          <a:bodyPr/>
          <a:lstStyle/>
          <a:p>
            <a:pPr algn="l"/>
            <a:r>
              <a:rPr lang="nl-NL" dirty="0" smtClean="0"/>
              <a:t>Route naar 2015</a:t>
            </a:r>
            <a:endParaRPr lang="nl-NL" dirty="0"/>
          </a:p>
        </p:txBody>
      </p:sp>
      <p:sp>
        <p:nvSpPr>
          <p:cNvPr id="3" name="Ondertitel 2"/>
          <p:cNvSpPr>
            <a:spLocks noGrp="1"/>
          </p:cNvSpPr>
          <p:nvPr>
            <p:ph type="subTitle" idx="1"/>
          </p:nvPr>
        </p:nvSpPr>
        <p:spPr>
          <a:xfrm>
            <a:off x="683568" y="1988840"/>
            <a:ext cx="7772400" cy="1584176"/>
          </a:xfrm>
        </p:spPr>
        <p:txBody>
          <a:bodyPr/>
          <a:lstStyle/>
          <a:p>
            <a:pPr algn="l"/>
            <a:r>
              <a:rPr lang="nl-NL" dirty="0" smtClean="0">
                <a:solidFill>
                  <a:schemeClr val="tx1"/>
                </a:solidFill>
              </a:rPr>
              <a:t>21 januari 2013</a:t>
            </a:r>
          </a:p>
          <a:p>
            <a:pPr algn="l"/>
            <a:r>
              <a:rPr lang="nl-NL" dirty="0">
                <a:solidFill>
                  <a:schemeClr val="tx1"/>
                </a:solidFill>
              </a:rPr>
              <a:t> </a:t>
            </a:r>
            <a:r>
              <a:rPr lang="nl-NL" dirty="0" smtClean="0">
                <a:solidFill>
                  <a:schemeClr val="tx1"/>
                </a:solidFill>
              </a:rPr>
              <a:t>vaststellen beleidskaders gemeenteraad</a:t>
            </a:r>
            <a:endParaRPr lang="nl-NL" dirty="0">
              <a:solidFill>
                <a:schemeClr val="tx1"/>
              </a:solidFill>
            </a:endParaRPr>
          </a:p>
        </p:txBody>
      </p:sp>
    </p:spTree>
    <p:extLst>
      <p:ext uri="{BB962C8B-B14F-4D97-AF65-F5344CB8AC3E}">
        <p14:creationId xmlns:p14="http://schemas.microsoft.com/office/powerpoint/2010/main" val="3760288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p:cNvSpPr>
            <a:spLocks noGrp="1"/>
          </p:cNvSpPr>
          <p:nvPr>
            <p:ph idx="1"/>
          </p:nvPr>
        </p:nvSpPr>
        <p:spPr>
          <a:xfrm>
            <a:off x="395536" y="1916832"/>
            <a:ext cx="8229600" cy="4525963"/>
          </a:xfrm>
        </p:spPr>
        <p:txBody>
          <a:bodyPr/>
          <a:lstStyle/>
          <a:p>
            <a:endParaRPr lang="nl-NL" dirty="0"/>
          </a:p>
          <a:p>
            <a:r>
              <a:rPr lang="nl-NL" dirty="0" smtClean="0"/>
              <a:t>Participatiewet (macrobudget): € 5,5 mld.</a:t>
            </a:r>
            <a:br>
              <a:rPr lang="nl-NL" dirty="0" smtClean="0"/>
            </a:br>
            <a:endParaRPr lang="nl-NL" dirty="0" smtClean="0"/>
          </a:p>
          <a:p>
            <a:r>
              <a:rPr lang="nl-NL" dirty="0" smtClean="0"/>
              <a:t>Haarlem budget BUIG 2014: € 56,5 mln.</a:t>
            </a:r>
          </a:p>
          <a:p>
            <a:pPr marL="109728" indent="0">
              <a:buNone/>
            </a:pPr>
            <a:endParaRPr lang="nl-NL" dirty="0"/>
          </a:p>
        </p:txBody>
      </p:sp>
      <p:sp>
        <p:nvSpPr>
          <p:cNvPr id="4" name="Titel 3"/>
          <p:cNvSpPr>
            <a:spLocks noGrp="1"/>
          </p:cNvSpPr>
          <p:nvPr>
            <p:ph type="title"/>
          </p:nvPr>
        </p:nvSpPr>
        <p:spPr/>
        <p:txBody>
          <a:bodyPr/>
          <a:lstStyle/>
          <a:p>
            <a:r>
              <a:rPr lang="nl-NL" dirty="0" err="1" smtClean="0"/>
              <a:t>Budgetten</a:t>
            </a:r>
            <a:endParaRPr lang="nl-NL" dirty="0"/>
          </a:p>
        </p:txBody>
      </p:sp>
    </p:spTree>
    <p:extLst>
      <p:ext uri="{BB962C8B-B14F-4D97-AF65-F5344CB8AC3E}">
        <p14:creationId xmlns:p14="http://schemas.microsoft.com/office/powerpoint/2010/main" val="3181904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76672"/>
            <a:ext cx="8229600" cy="1066130"/>
          </a:xfrm>
        </p:spPr>
        <p:txBody>
          <a:bodyPr/>
          <a:lstStyle/>
          <a:p>
            <a:r>
              <a:rPr lang="nl-NL" dirty="0" smtClean="0"/>
              <a:t>Visie</a:t>
            </a:r>
            <a:endParaRPr lang="nl-NL" dirty="0"/>
          </a:p>
        </p:txBody>
      </p:sp>
      <p:sp>
        <p:nvSpPr>
          <p:cNvPr id="4" name="Tekstvak 3"/>
          <p:cNvSpPr txBox="1"/>
          <p:nvPr/>
        </p:nvSpPr>
        <p:spPr>
          <a:xfrm>
            <a:off x="755576" y="1700808"/>
            <a:ext cx="7272808" cy="4708981"/>
          </a:xfrm>
          <a:prstGeom prst="rect">
            <a:avLst/>
          </a:prstGeom>
          <a:noFill/>
        </p:spPr>
        <p:txBody>
          <a:bodyPr wrap="square" rtlCol="0">
            <a:spAutoFit/>
          </a:bodyPr>
          <a:lstStyle/>
          <a:p>
            <a:r>
              <a:rPr lang="nl-NL" sz="2000" dirty="0" smtClean="0"/>
              <a:t>Mensen zijn zelf verantwoordelijk voor hun leven. Zij zorgen voor zichzelf en organiseren hulp in principe zelf. Daarbij hoort ook het zoveel mogelijk voorkomen dat ondersteuning nodig is. Preventie begint bij mensen zelf. Inwoners helpen elkaar, ze ondersteunen elkaar, bieden onderlinge hulp, ze participeren en dragen naar vermogen hun steentje bij. Voor kwetsbare groepen biedt de gemeente een tijdelijk vangnet. De eigen verantwoordelijkheid van Haarlemmers en </a:t>
            </a:r>
            <a:r>
              <a:rPr lang="nl-NL" sz="2000" dirty="0" err="1" smtClean="0"/>
              <a:t>Zandvoorters</a:t>
            </a:r>
            <a:r>
              <a:rPr lang="nl-NL" sz="2000" dirty="0" smtClean="0"/>
              <a:t> wordt bevorderd door een dienstverlening die het vinden van eigen oplossingen stimuleert en de eigen kracht van mensen versterkt. De dienstverlening levert individueel maatwerk.</a:t>
            </a:r>
          </a:p>
          <a:p>
            <a:endParaRPr lang="nl-NL" sz="2000" dirty="0"/>
          </a:p>
          <a:p>
            <a:r>
              <a:rPr lang="nl-NL" sz="2000" dirty="0" smtClean="0"/>
              <a:t>Meedoen is voor alle burgers een logisch gegeven.</a:t>
            </a:r>
            <a:endParaRPr lang="nl-NL" sz="2000" dirty="0"/>
          </a:p>
        </p:txBody>
      </p:sp>
    </p:spTree>
    <p:extLst>
      <p:ext uri="{BB962C8B-B14F-4D97-AF65-F5344CB8AC3E}">
        <p14:creationId xmlns:p14="http://schemas.microsoft.com/office/powerpoint/2010/main" val="2679052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476672"/>
            <a:ext cx="7772400" cy="812303"/>
          </a:xfrm>
        </p:spPr>
        <p:txBody>
          <a:bodyPr>
            <a:normAutofit fontScale="90000"/>
          </a:bodyPr>
          <a:lstStyle/>
          <a:p>
            <a:pPr algn="l"/>
            <a:r>
              <a:rPr lang="nl-NL" dirty="0" smtClean="0"/>
              <a:t>Participatiewet</a:t>
            </a:r>
            <a:endParaRPr lang="nl-NL" dirty="0"/>
          </a:p>
        </p:txBody>
      </p:sp>
      <p:sp>
        <p:nvSpPr>
          <p:cNvPr id="3" name="Ondertitel 2"/>
          <p:cNvSpPr>
            <a:spLocks noGrp="1"/>
          </p:cNvSpPr>
          <p:nvPr>
            <p:ph type="subTitle" idx="1"/>
          </p:nvPr>
        </p:nvSpPr>
        <p:spPr>
          <a:xfrm>
            <a:off x="556498" y="2492896"/>
            <a:ext cx="7772400" cy="3282751"/>
          </a:xfrm>
        </p:spPr>
        <p:txBody>
          <a:bodyPr>
            <a:normAutofit/>
          </a:bodyPr>
          <a:lstStyle/>
          <a:p>
            <a:pPr algn="l"/>
            <a:r>
              <a:rPr lang="nl-NL" dirty="0" smtClean="0"/>
              <a:t>Samenvoeging:</a:t>
            </a:r>
          </a:p>
          <a:p>
            <a:pPr marL="457200" indent="-457200" algn="l">
              <a:buFontTx/>
              <a:buChar char="-"/>
            </a:pPr>
            <a:r>
              <a:rPr lang="nl-NL" dirty="0" smtClean="0"/>
              <a:t>WWB</a:t>
            </a:r>
          </a:p>
          <a:p>
            <a:pPr marL="457200" indent="-457200" algn="l">
              <a:buFontTx/>
              <a:buChar char="-"/>
            </a:pPr>
            <a:r>
              <a:rPr lang="nl-NL" dirty="0" smtClean="0"/>
              <a:t>WSW</a:t>
            </a:r>
          </a:p>
          <a:p>
            <a:pPr marL="457200" indent="-457200" algn="l">
              <a:buFontTx/>
              <a:buChar char="-"/>
            </a:pPr>
            <a:r>
              <a:rPr lang="nl-NL" dirty="0" smtClean="0"/>
              <a:t>Wajong gedeelte</a:t>
            </a:r>
            <a:endParaRPr lang="nl-NL" dirty="0"/>
          </a:p>
        </p:txBody>
      </p:sp>
      <p:sp>
        <p:nvSpPr>
          <p:cNvPr id="4" name="Tekstvak 3"/>
          <p:cNvSpPr txBox="1"/>
          <p:nvPr/>
        </p:nvSpPr>
        <p:spPr>
          <a:xfrm>
            <a:off x="539552" y="1628800"/>
            <a:ext cx="3384376" cy="461665"/>
          </a:xfrm>
          <a:prstGeom prst="rect">
            <a:avLst/>
          </a:prstGeom>
          <a:noFill/>
        </p:spPr>
        <p:txBody>
          <a:bodyPr wrap="square" rtlCol="0">
            <a:spAutoFit/>
          </a:bodyPr>
          <a:lstStyle/>
          <a:p>
            <a:r>
              <a:rPr lang="nl-NL" sz="2400" b="1" dirty="0" smtClean="0">
                <a:solidFill>
                  <a:srgbClr val="FF0000"/>
                </a:solidFill>
              </a:rPr>
              <a:t>Wat is het?</a:t>
            </a:r>
            <a:endParaRPr lang="nl-NL" sz="2400" b="1" dirty="0">
              <a:solidFill>
                <a:srgbClr val="FF0000"/>
              </a:solidFill>
            </a:endParaRPr>
          </a:p>
        </p:txBody>
      </p:sp>
    </p:spTree>
    <p:extLst>
      <p:ext uri="{BB962C8B-B14F-4D97-AF65-F5344CB8AC3E}">
        <p14:creationId xmlns:p14="http://schemas.microsoft.com/office/powerpoint/2010/main" val="2514347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1143000"/>
          </a:xfrm>
        </p:spPr>
        <p:txBody>
          <a:bodyPr/>
          <a:lstStyle/>
          <a:p>
            <a:r>
              <a:rPr lang="nl-NL" dirty="0" smtClean="0"/>
              <a:t>Participatiewet</a:t>
            </a:r>
            <a:endParaRPr lang="nl-NL" dirty="0"/>
          </a:p>
        </p:txBody>
      </p:sp>
      <p:sp>
        <p:nvSpPr>
          <p:cNvPr id="4" name="Tekstvak 3"/>
          <p:cNvSpPr txBox="1"/>
          <p:nvPr/>
        </p:nvSpPr>
        <p:spPr>
          <a:xfrm>
            <a:off x="683568" y="1628800"/>
            <a:ext cx="6408712" cy="4555093"/>
          </a:xfrm>
          <a:prstGeom prst="rect">
            <a:avLst/>
          </a:prstGeom>
          <a:noFill/>
        </p:spPr>
        <p:txBody>
          <a:bodyPr wrap="square" rtlCol="0">
            <a:spAutoFit/>
          </a:bodyPr>
          <a:lstStyle/>
          <a:p>
            <a:r>
              <a:rPr lang="nl-NL" sz="2800" dirty="0" smtClean="0"/>
              <a:t>35 arbeidsmarktregio’s</a:t>
            </a:r>
          </a:p>
          <a:p>
            <a:endParaRPr lang="nl-NL" sz="2800" dirty="0" smtClean="0"/>
          </a:p>
          <a:p>
            <a:pPr marL="285750" indent="-285750">
              <a:buFontTx/>
              <a:buChar char="-"/>
            </a:pPr>
            <a:r>
              <a:rPr lang="nl-NL" sz="2400" dirty="0" smtClean="0"/>
              <a:t>Werkzoekenden koppelen aan werkgevers: “werkgeversservicepunt”</a:t>
            </a:r>
            <a:br>
              <a:rPr lang="nl-NL" sz="2400" dirty="0" smtClean="0"/>
            </a:br>
            <a:r>
              <a:rPr lang="nl-NL" sz="2400" dirty="0" smtClean="0"/>
              <a:t>NB quotum </a:t>
            </a:r>
            <a:r>
              <a:rPr lang="nl-NL" sz="2400" dirty="0" err="1" smtClean="0"/>
              <a:t>arbeidsbeperkten</a:t>
            </a:r>
            <a:r>
              <a:rPr lang="nl-NL" sz="2400" dirty="0" smtClean="0"/>
              <a:t>!</a:t>
            </a:r>
          </a:p>
          <a:p>
            <a:pPr marL="285750" indent="-285750">
              <a:buFontTx/>
              <a:buChar char="-"/>
            </a:pPr>
            <a:r>
              <a:rPr lang="nl-NL" sz="2400" dirty="0" smtClean="0"/>
              <a:t>Wet Sociale werkvoorziening hervorming: scenariodiscussie 20 november 2013 in de gemeenteraad</a:t>
            </a:r>
          </a:p>
          <a:p>
            <a:pPr marL="285750" indent="-285750">
              <a:buFontTx/>
              <a:buChar char="-"/>
            </a:pPr>
            <a:r>
              <a:rPr lang="nl-NL" sz="2400" dirty="0" smtClean="0"/>
              <a:t>Wajong: gehele bestand herkeuren, mensen met arbeidspotentieel naar gemeente.</a:t>
            </a:r>
          </a:p>
          <a:p>
            <a:pPr marL="285750" indent="-285750">
              <a:buFontTx/>
              <a:buChar char="-"/>
            </a:pPr>
            <a:endParaRPr lang="nl-NL" dirty="0"/>
          </a:p>
        </p:txBody>
      </p:sp>
    </p:spTree>
    <p:extLst>
      <p:ext uri="{BB962C8B-B14F-4D97-AF65-F5344CB8AC3E}">
        <p14:creationId xmlns:p14="http://schemas.microsoft.com/office/powerpoint/2010/main" val="929815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791</TotalTime>
  <Words>261</Words>
  <Application>Microsoft Office PowerPoint</Application>
  <PresentationFormat>Diavoorstelling (4:3)</PresentationFormat>
  <Paragraphs>61</Paragraphs>
  <Slides>12</Slides>
  <Notes>0</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Concours</vt:lpstr>
      <vt:lpstr>Decentralisatie Participatiewet   sociaal domein</vt:lpstr>
      <vt:lpstr>Inhoud presentatie:  * korte terugblik  * actualiteit  * route naar 2015    * Participatiewet   * risico’s   </vt:lpstr>
      <vt:lpstr>PowerPoint-presentatie</vt:lpstr>
      <vt:lpstr>Route naar 2015</vt:lpstr>
      <vt:lpstr>Route naar 2015</vt:lpstr>
      <vt:lpstr>Budgetten</vt:lpstr>
      <vt:lpstr>Visie</vt:lpstr>
      <vt:lpstr>Participatiewet</vt:lpstr>
      <vt:lpstr>Participatiewet</vt:lpstr>
      <vt:lpstr>Participatiewet</vt:lpstr>
      <vt:lpstr>Risico’s</vt:lpstr>
      <vt:lpstr>Beleidskeuzenota Haarlem / Zandvoort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OOK Zandvoort</dc:title>
  <dc:creator>Henk Esselink</dc:creator>
  <cp:lastModifiedBy>Saskia Augustin</cp:lastModifiedBy>
  <cp:revision>49</cp:revision>
  <cp:lastPrinted>2013-10-30T16:25:59Z</cp:lastPrinted>
  <dcterms:created xsi:type="dcterms:W3CDTF">2012-11-12T00:14:15Z</dcterms:created>
  <dcterms:modified xsi:type="dcterms:W3CDTF">2014-03-21T10:39:07Z</dcterms:modified>
</cp:coreProperties>
</file>