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83CA3-D596-41C8-8903-EABECE0F5710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7CBC1-81B1-40C8-9535-88498474AF2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564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55625B-105F-4210-B33C-AD856C68AA2D}" type="slidenum">
              <a:rPr lang="nl-NL" altLang="nl-NL" smtClean="0">
                <a:latin typeface="Times New Roman" panose="02020603050405020304" pitchFamily="18" charset="0"/>
              </a:rPr>
              <a:pPr/>
              <a:t>1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/>
              <a:t>Sociale toegankelijkheid: participatie</a:t>
            </a:r>
          </a:p>
          <a:p>
            <a:pPr eaLnBrk="1" hangingPunct="1"/>
            <a:endParaRPr lang="en-US" altLang="nl-NL"/>
          </a:p>
          <a:p>
            <a:pPr eaLnBrk="1" hangingPunct="1"/>
            <a:r>
              <a:rPr lang="en-US" altLang="nl-NL"/>
              <a:t>Mentale toegankelijkheid: bejegening</a:t>
            </a:r>
          </a:p>
        </p:txBody>
      </p:sp>
    </p:spTree>
    <p:extLst>
      <p:ext uri="{BB962C8B-B14F-4D97-AF65-F5344CB8AC3E}">
        <p14:creationId xmlns:p14="http://schemas.microsoft.com/office/powerpoint/2010/main" val="31941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994C13-272D-4DAE-8A1C-1086E8EE1707}" type="slidenum">
              <a:rPr lang="nl-NL" altLang="nl-NL" smtClean="0">
                <a:latin typeface="Times New Roman" panose="02020603050405020304" pitchFamily="18" charset="0"/>
              </a:rPr>
              <a:pPr/>
              <a:t>10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182104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3135D1-EC90-4E9C-A875-6FD5FD1706EF}" type="slidenum">
              <a:rPr lang="nl-NL" altLang="nl-NL" smtClean="0">
                <a:latin typeface="Times New Roman" panose="02020603050405020304" pitchFamily="18" charset="0"/>
              </a:rPr>
              <a:pPr/>
              <a:t>11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/>
              <a:t>Dat is een totaal van tussen 4 en 6,5 miljoen. Daar zitten wel overlappingen bij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2136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DC1EFC-EBF3-4260-A2AA-B879757F5491}" type="slidenum">
              <a:rPr lang="nl-NL" altLang="nl-NL" smtClean="0">
                <a:latin typeface="Times New Roman" panose="02020603050405020304" pitchFamily="18" charset="0"/>
              </a:rPr>
              <a:pPr/>
              <a:t>12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/>
              <a:t>Dubbelingen</a:t>
            </a:r>
          </a:p>
        </p:txBody>
      </p:sp>
    </p:spTree>
    <p:extLst>
      <p:ext uri="{BB962C8B-B14F-4D97-AF65-F5344CB8AC3E}">
        <p14:creationId xmlns:p14="http://schemas.microsoft.com/office/powerpoint/2010/main" val="4209002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25653-4D53-4B78-86B5-55EDBDB013FF}" type="slidenum">
              <a:rPr lang="nl-NL" altLang="nl-NL" smtClean="0">
                <a:latin typeface="Times New Roman" panose="02020603050405020304" pitchFamily="18" charset="0"/>
              </a:rPr>
              <a:pPr/>
              <a:t>13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44421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8B0DAD-0D29-4260-BEA6-88AD8390FF46}" type="slidenum">
              <a:rPr lang="nl-NL" altLang="nl-NL" smtClean="0">
                <a:latin typeface="Times New Roman" panose="02020603050405020304" pitchFamily="18" charset="0"/>
              </a:rPr>
              <a:pPr/>
              <a:t>14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34670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9C64AD-3CE7-495B-B83B-33BBB9419C3A}" type="slidenum">
              <a:rPr lang="nl-NL" altLang="nl-NL" smtClean="0">
                <a:latin typeface="Times New Roman" panose="02020603050405020304" pitchFamily="18" charset="0"/>
              </a:rPr>
              <a:pPr/>
              <a:t>15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126702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D39111-21E0-4171-8801-4F8DD222E69E}" type="slidenum">
              <a:rPr lang="nl-NL" altLang="nl-NL" smtClean="0">
                <a:latin typeface="Times New Roman" panose="02020603050405020304" pitchFamily="18" charset="0"/>
              </a:rPr>
              <a:pPr/>
              <a:t>16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91914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FD1445-13B3-402A-B31B-3549FDE94E74}" type="slidenum">
              <a:rPr lang="nl-NL" altLang="nl-NL" smtClean="0">
                <a:latin typeface="Times New Roman" panose="02020603050405020304" pitchFamily="18" charset="0"/>
              </a:rPr>
              <a:pPr/>
              <a:t>17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214653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791490-40D2-4B1A-BA75-AB30958A7AB7}" type="slidenum">
              <a:rPr lang="nl-NL" altLang="nl-NL" smtClean="0">
                <a:latin typeface="Times New Roman" panose="02020603050405020304" pitchFamily="18" charset="0"/>
              </a:rPr>
              <a:pPr/>
              <a:t>18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36479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F0F064-CFEE-44BA-87D2-87AD22403B22}" type="slidenum">
              <a:rPr lang="nl-NL" altLang="nl-NL" smtClean="0">
                <a:latin typeface="Times New Roman" panose="02020603050405020304" pitchFamily="18" charset="0"/>
              </a:rPr>
              <a:pPr/>
              <a:t>19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41546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7B464A-C394-467E-AB56-A785AB3546C6}" type="slidenum">
              <a:rPr lang="nl-NL" altLang="nl-NL" smtClean="0">
                <a:latin typeface="Times New Roman" panose="02020603050405020304" pitchFamily="18" charset="0"/>
              </a:rPr>
              <a:pPr/>
              <a:t>2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/>
              <a:t>Kernbegrippen bij Toegankelijkheid zijn gelijkwaardig en zelfstandig. Zal in de praktijk niet altijd mogelijk zijn. Moet wel de gewenste situatie zoveel mogelijk benaderen.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605660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69995-13B6-4E13-9A7B-E7F9A2E1CAE2}" type="slidenum">
              <a:rPr lang="nl-NL" altLang="nl-NL" smtClean="0">
                <a:latin typeface="Times New Roman" panose="02020603050405020304" pitchFamily="18" charset="0"/>
              </a:rPr>
              <a:pPr/>
              <a:t>20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/>
              <a:t>Specifiek</a:t>
            </a:r>
          </a:p>
          <a:p>
            <a:pPr eaLnBrk="1" hangingPunct="1"/>
            <a:r>
              <a:rPr lang="nl-NL" altLang="nl-NL"/>
              <a:t>Meetbaar</a:t>
            </a:r>
          </a:p>
          <a:p>
            <a:pPr eaLnBrk="1" hangingPunct="1"/>
            <a:r>
              <a:rPr lang="nl-NL" altLang="nl-NL"/>
              <a:t>Acceptabel</a:t>
            </a:r>
          </a:p>
          <a:p>
            <a:pPr eaLnBrk="1" hangingPunct="1"/>
            <a:r>
              <a:rPr lang="nl-NL" altLang="nl-NL"/>
              <a:t>Resultaat</a:t>
            </a:r>
          </a:p>
          <a:p>
            <a:pPr eaLnBrk="1" hangingPunct="1"/>
            <a:r>
              <a:rPr lang="nl-NL" altLang="nl-NL"/>
              <a:t>Tijdpad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336337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869995-13B6-4E13-9A7B-E7F9A2E1CAE2}" type="slidenum">
              <a:rPr lang="nl-NL" altLang="nl-NL" smtClean="0">
                <a:latin typeface="Times New Roman" panose="02020603050405020304" pitchFamily="18" charset="0"/>
              </a:rPr>
              <a:pPr/>
              <a:t>21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481360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738C45-6D25-460E-A795-ACEE125083FB}" type="slidenum">
              <a:rPr lang="nl-NL" altLang="nl-NL" smtClean="0">
                <a:latin typeface="Times New Roman" panose="02020603050405020304" pitchFamily="18" charset="0"/>
              </a:rPr>
              <a:pPr/>
              <a:t>22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650696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EF11D-56B1-4873-83DA-055EE94713A4}" type="slidenum">
              <a:rPr lang="nl-NL" altLang="nl-NL" smtClean="0">
                <a:latin typeface="Times New Roman" panose="02020603050405020304" pitchFamily="18" charset="0"/>
              </a:rPr>
              <a:pPr/>
              <a:t>23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3425"/>
            <a:ext cx="6513512" cy="366553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 sz="10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92CF0E2-D5C6-4C52-96AD-4B6C2C0F9D5A}" type="slidenum">
              <a:rPr lang="nl-NL" altLang="nl-NL" smtClean="0">
                <a:latin typeface="Times New Roman" panose="02020603050405020304" pitchFamily="18" charset="0"/>
              </a:rPr>
              <a:pPr/>
              <a:t>3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/>
              <a:t>(Hoe) kom ik er</a:t>
            </a:r>
          </a:p>
          <a:p>
            <a:pPr eaLnBrk="1" hangingPunct="1"/>
            <a:r>
              <a:rPr lang="nl-NL" altLang="nl-NL"/>
              <a:t>(Hoe) kan ik er in</a:t>
            </a:r>
          </a:p>
          <a:p>
            <a:pPr eaLnBrk="1" hangingPunct="1"/>
            <a:r>
              <a:rPr lang="nl-NL" altLang="nl-NL"/>
              <a:t>Kan ik wat binnen is gebruiken</a:t>
            </a:r>
          </a:p>
          <a:p>
            <a:pPr eaLnBrk="1" hangingPunct="1"/>
            <a:r>
              <a:rPr lang="nl-NL" altLang="nl-NL"/>
              <a:t>Kan ik in geval van nood vluchten</a:t>
            </a:r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66338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A1E624-1F86-4722-9943-8730A2FFA2A3}" type="slidenum">
              <a:rPr lang="nl-NL" altLang="nl-NL" smtClean="0">
                <a:latin typeface="Times New Roman" panose="02020603050405020304" pitchFamily="18" charset="0"/>
              </a:rPr>
              <a:pPr/>
              <a:t>4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nl-NL" dirty="0" err="1"/>
              <a:t>Sociale</a:t>
            </a:r>
            <a:r>
              <a:rPr lang="en-US" altLang="nl-NL" dirty="0"/>
              <a:t> </a:t>
            </a:r>
            <a:r>
              <a:rPr lang="en-US" altLang="nl-NL" dirty="0" err="1"/>
              <a:t>toegankelijkheid</a:t>
            </a:r>
            <a:r>
              <a:rPr lang="en-US" altLang="nl-NL" dirty="0"/>
              <a:t>: </a:t>
            </a:r>
            <a:r>
              <a:rPr lang="en-US" altLang="nl-NL" dirty="0" err="1"/>
              <a:t>participatie</a:t>
            </a:r>
            <a:endParaRPr lang="en-US" altLang="nl-NL" dirty="0"/>
          </a:p>
          <a:p>
            <a:pPr eaLnBrk="1" hangingPunct="1"/>
            <a:endParaRPr lang="en-US" altLang="nl-NL" dirty="0"/>
          </a:p>
          <a:p>
            <a:pPr eaLnBrk="1" hangingPunct="1"/>
            <a:r>
              <a:rPr lang="en-US" altLang="nl-NL" dirty="0" err="1"/>
              <a:t>Mentale</a:t>
            </a:r>
            <a:r>
              <a:rPr lang="en-US" altLang="nl-NL" dirty="0"/>
              <a:t> </a:t>
            </a:r>
            <a:r>
              <a:rPr lang="en-US" altLang="nl-NL" dirty="0" err="1"/>
              <a:t>toegankelijkheid</a:t>
            </a:r>
            <a:r>
              <a:rPr lang="en-US" altLang="nl-NL" dirty="0"/>
              <a:t>: </a:t>
            </a:r>
            <a:r>
              <a:rPr lang="en-US" altLang="nl-NL" dirty="0" err="1"/>
              <a:t>bejegening</a:t>
            </a:r>
            <a:endParaRPr lang="en-US" altLang="nl-NL" dirty="0"/>
          </a:p>
          <a:p>
            <a:pPr eaLnBrk="1" hangingPunct="1"/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3249113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EC90E0-445F-4D15-8FF2-240E8AD99183}" type="slidenum">
              <a:rPr lang="nl-NL" altLang="nl-NL" smtClean="0">
                <a:latin typeface="Times New Roman" panose="02020603050405020304" pitchFamily="18" charset="0"/>
              </a:rPr>
              <a:pPr/>
              <a:t>5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294270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9D2FF3-2AC7-4026-A3A8-3599B0AC827D}" type="slidenum">
              <a:rPr lang="nl-NL" altLang="nl-NL" smtClean="0">
                <a:latin typeface="Times New Roman" panose="02020603050405020304" pitchFamily="18" charset="0"/>
              </a:rPr>
              <a:pPr/>
              <a:t>6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 dirty="0"/>
              <a:t>Toegankelijkheid moet je niet achteraf hoeven toevoegen.</a:t>
            </a:r>
          </a:p>
          <a:p>
            <a:pPr eaLnBrk="1" hangingPunct="1"/>
            <a:r>
              <a:rPr lang="nl-NL" altLang="nl-NL" dirty="0"/>
              <a:t>Het gaat om een kwaliteitsaspect wat er vanaf het begin moet zijn.</a:t>
            </a:r>
          </a:p>
          <a:p>
            <a:pPr eaLnBrk="1" hangingPunct="1"/>
            <a:endParaRPr lang="nl-NL" altLang="nl-NL" dirty="0"/>
          </a:p>
          <a:p>
            <a:pPr eaLnBrk="1" hangingPunct="1"/>
            <a:r>
              <a:rPr lang="nl-NL" altLang="nl-NL" b="1" dirty="0">
                <a:solidFill>
                  <a:srgbClr val="660066"/>
                </a:solidFill>
              </a:rPr>
              <a:t>Maatschappelijk belang</a:t>
            </a: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Iedereen heeft hetzelfde recht deel te nemen aan het   maatschappelijk leven. </a:t>
            </a: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Toegankelijkheid is de basisvoorwaarde voor integratie. </a:t>
            </a: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Een niet toegankelijke omgeving maakt iemand gehandicapt en zorgt ervoor dat mensen met een beperking vaak niet kunnen deelnemen aan het sociaal, maatschappelijk en culturele leven.</a:t>
            </a:r>
          </a:p>
          <a:p>
            <a:pPr eaLnBrk="1" hangingPunct="1"/>
            <a:endParaRPr lang="nl-NL" altLang="nl-NL" dirty="0">
              <a:solidFill>
                <a:srgbClr val="660066"/>
              </a:solidFill>
            </a:endParaRPr>
          </a:p>
          <a:p>
            <a:pPr eaLnBrk="1" hangingPunct="1"/>
            <a:r>
              <a:rPr lang="nl-NL" altLang="nl-NL" b="1" dirty="0">
                <a:solidFill>
                  <a:srgbClr val="660066"/>
                </a:solidFill>
              </a:rPr>
              <a:t>Economisch belang</a:t>
            </a:r>
          </a:p>
          <a:p>
            <a:pPr eaLnBrk="1" hangingPunct="1"/>
            <a:endParaRPr lang="nl-NL" altLang="nl-NL" dirty="0">
              <a:solidFill>
                <a:srgbClr val="660066"/>
              </a:solidFill>
            </a:endParaRP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Mensen met een beperking:</a:t>
            </a: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Vormen een belangrijk marktpotentieel.</a:t>
            </a: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Besteden evenveel als andere gebruikers. </a:t>
            </a: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Komen meestal niet alleen. </a:t>
            </a: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Zijn meer geneigd terug te keren naar dezelfde plaats als de dienstverlening en de accommodatie voldoen.</a:t>
            </a:r>
            <a:endParaRPr lang="en-US" altLang="nl-NL" dirty="0">
              <a:solidFill>
                <a:srgbClr val="660066"/>
              </a:solidFill>
            </a:endParaRP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Vaak wordt gedacht: ‘wat kost het’, i.p.v. ‘wat levert het op’</a:t>
            </a:r>
          </a:p>
          <a:p>
            <a:pPr eaLnBrk="1" hangingPunct="1"/>
            <a:endParaRPr lang="nl-NL" altLang="nl-NL" dirty="0">
              <a:solidFill>
                <a:srgbClr val="660066"/>
              </a:solidFill>
            </a:endParaRPr>
          </a:p>
          <a:p>
            <a:pPr eaLnBrk="1" hangingPunct="1"/>
            <a:r>
              <a:rPr lang="nl-NL" altLang="nl-NL" b="1" dirty="0">
                <a:solidFill>
                  <a:srgbClr val="660066"/>
                </a:solidFill>
              </a:rPr>
              <a:t>Kwaliteitstroef</a:t>
            </a:r>
          </a:p>
          <a:p>
            <a:pPr eaLnBrk="1" hangingPunct="1"/>
            <a:endParaRPr lang="nl-NL" altLang="nl-NL" b="1" dirty="0">
              <a:solidFill>
                <a:srgbClr val="660066"/>
              </a:solidFill>
            </a:endParaRPr>
          </a:p>
          <a:p>
            <a:pPr eaLnBrk="1" hangingPunct="1"/>
            <a:r>
              <a:rPr lang="nl-NL" altLang="nl-NL" dirty="0">
                <a:solidFill>
                  <a:srgbClr val="660066"/>
                </a:solidFill>
              </a:rPr>
              <a:t>Door het toegankelijk maken van de (woon-)omgeving ontstaat er een hoger gebruikscomfort en een betere veiligheid voor iedereen. </a:t>
            </a:r>
          </a:p>
          <a:p>
            <a:pPr eaLnBrk="1" hangingPunct="1"/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870778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6E42B9-171F-4F84-92E2-D99A638180F8}" type="slidenum">
              <a:rPr lang="nl-NL" altLang="nl-NL" smtClean="0">
                <a:latin typeface="Times New Roman" panose="02020603050405020304" pitchFamily="18" charset="0"/>
              </a:rPr>
              <a:pPr/>
              <a:t>7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l-NL" altLang="nl-NL"/>
              <a:t>Ameland voor Iedereen</a:t>
            </a:r>
            <a:endParaRPr lang="nl-NL" altLang="nl-NL">
              <a:solidFill>
                <a:srgbClr val="660066"/>
              </a:solidFill>
            </a:endParaRPr>
          </a:p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524414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164CBE-E03C-42CE-9AC4-AEFDE77392D5}" type="slidenum">
              <a:rPr lang="nl-NL" altLang="nl-NL" smtClean="0">
                <a:latin typeface="Times New Roman" panose="02020603050405020304" pitchFamily="18" charset="0"/>
              </a:rPr>
              <a:pPr/>
              <a:t>8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18471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AB532D-4B48-4BFB-8849-F7BDB746039B}" type="slidenum">
              <a:rPr lang="nl-NL" altLang="nl-NL" smtClean="0">
                <a:latin typeface="Times New Roman" panose="02020603050405020304" pitchFamily="18" charset="0"/>
              </a:rPr>
              <a:pPr/>
              <a:t>9</a:t>
            </a:fld>
            <a:endParaRPr lang="nl-NL" altLang="nl-NL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7800" y="733425"/>
            <a:ext cx="6515100" cy="3665538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4078724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47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070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3038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5C1E-688E-4699-8B3D-170FBCC90D3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69534902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39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58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485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028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626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079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97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E41DD-B7ED-499C-B33D-23C0D74B2BF3}" type="datetimeFigureOut">
              <a:rPr lang="nl-NL" smtClean="0"/>
              <a:t>12-5-2016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A5917-6FFA-4213-A792-00B069596CE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524000" y="2590801"/>
            <a:ext cx="9144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800" b="1" i="1" dirty="0">
                <a:solidFill>
                  <a:srgbClr val="660066"/>
                </a:solidFill>
                <a:latin typeface="Verdana" panose="020B0604030504040204" pitchFamily="34" charset="0"/>
              </a:rPr>
              <a:t>Haarlem voor iedereen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4800" b="1" i="1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4800" b="1" i="1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4800" b="1" i="1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nl-NL" altLang="nl-NL" sz="4800" dirty="0">
                <a:solidFill>
                  <a:srgbClr val="660066"/>
                </a:solidFill>
                <a:latin typeface="Verdana" panose="020B0604030504040204" pitchFamily="34" charset="0"/>
              </a:rPr>
              <a:t>Koos Pelsser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 b="1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					</a:t>
            </a:r>
          </a:p>
        </p:txBody>
      </p:sp>
      <p:pic>
        <p:nvPicPr>
          <p:cNvPr id="4099" name="Afbeelding 6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 descr="http://participatieraadhaarlem.nl/wp-content/uploads/logo_header2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45" y="190501"/>
            <a:ext cx="2704147" cy="10525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2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857500" y="2209800"/>
            <a:ext cx="69723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 b="1" i="1">
                <a:solidFill>
                  <a:srgbClr val="660066"/>
                </a:solidFill>
                <a:latin typeface="Verdana" panose="020B0604030504040204" pitchFamily="34" charset="0"/>
              </a:rPr>
              <a:t>VN-verdrag</a:t>
            </a: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nl-NL" altLang="nl-NL" sz="2400" b="1" i="1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Ondertekend: 2007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Uitvoering: vanaf 2017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HET verschil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Agenda 22</a:t>
            </a:r>
            <a:endParaRPr lang="en-US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974976" y="6491288"/>
            <a:ext cx="6518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22532" name="Afbeelding 3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2857500" y="2209801"/>
            <a:ext cx="69723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 b="1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Cijfers</a:t>
            </a: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tot 25% mensen met een beperking    (CBS/SCP)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Ouderen: van 14,3% &gt; 65 jaar in 2006        naar 25% in 2040 (CBS)</a:t>
            </a:r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2925764" y="6491288"/>
            <a:ext cx="6454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24580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59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2857500" y="2209800"/>
            <a:ext cx="7277100" cy="399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2D0054"/>
                </a:solidFill>
                <a:latin typeface="Verdana" panose="020B0604030504040204" pitchFamily="34" charset="0"/>
              </a:rPr>
              <a:t>Aantal mensen met een handicap in Nl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400" dirty="0">
              <a:solidFill>
                <a:srgbClr val="2D0054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dirty="0" err="1">
                <a:solidFill>
                  <a:srgbClr val="2D0054"/>
                </a:solidFill>
                <a:latin typeface="Verdana" panose="020B0604030504040204" pitchFamily="34" charset="0"/>
              </a:rPr>
              <a:t>Motorisch</a:t>
            </a:r>
            <a:r>
              <a:rPr lang="en-US" altLang="nl-NL" sz="2400" dirty="0">
                <a:solidFill>
                  <a:srgbClr val="2D0054"/>
                </a:solidFill>
                <a:latin typeface="Verdana" panose="020B0604030504040204" pitchFamily="34" charset="0"/>
              </a:rPr>
              <a:t>			1.024.000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dirty="0" err="1">
                <a:solidFill>
                  <a:srgbClr val="2D0054"/>
                </a:solidFill>
                <a:latin typeface="Verdana" panose="020B0604030504040204" pitchFamily="34" charset="0"/>
              </a:rPr>
              <a:t>Zien</a:t>
            </a:r>
            <a:r>
              <a:rPr lang="en-US" altLang="nl-NL" sz="2400" dirty="0">
                <a:solidFill>
                  <a:srgbClr val="2D0054"/>
                </a:solidFill>
                <a:latin typeface="Verdana" panose="020B0604030504040204" pitchFamily="34" charset="0"/>
              </a:rPr>
              <a:t>				1.440.000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dirty="0" err="1">
                <a:solidFill>
                  <a:srgbClr val="2D0054"/>
                </a:solidFill>
                <a:latin typeface="Verdana" panose="020B0604030504040204" pitchFamily="34" charset="0"/>
              </a:rPr>
              <a:t>Horen</a:t>
            </a:r>
            <a:r>
              <a:rPr lang="en-US" altLang="nl-NL" sz="2400" dirty="0">
                <a:solidFill>
                  <a:srgbClr val="2D0054"/>
                </a:solidFill>
                <a:latin typeface="Verdana" panose="020B0604030504040204" pitchFamily="34" charset="0"/>
              </a:rPr>
              <a:t>			2.720.000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dirty="0" err="1">
                <a:solidFill>
                  <a:srgbClr val="2D0054"/>
                </a:solidFill>
                <a:latin typeface="Verdana" panose="020B0604030504040204" pitchFamily="34" charset="0"/>
              </a:rPr>
              <a:t>Verstandelijk</a:t>
            </a:r>
            <a:r>
              <a:rPr lang="en-US" altLang="nl-NL" sz="2400" dirty="0">
                <a:solidFill>
                  <a:srgbClr val="2D0054"/>
                </a:solidFill>
                <a:latin typeface="Verdana" panose="020B0604030504040204" pitchFamily="34" charset="0"/>
              </a:rPr>
              <a:t>		   153.000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dirty="0" err="1">
                <a:solidFill>
                  <a:srgbClr val="2D0054"/>
                </a:solidFill>
                <a:latin typeface="Verdana" panose="020B0604030504040204" pitchFamily="34" charset="0"/>
              </a:rPr>
              <a:t>Taal</a:t>
            </a:r>
            <a:r>
              <a:rPr lang="en-US" altLang="nl-NL" sz="2400" dirty="0">
                <a:solidFill>
                  <a:srgbClr val="2D0054"/>
                </a:solidFill>
                <a:latin typeface="Verdana" panose="020B0604030504040204" pitchFamily="34" charset="0"/>
              </a:rPr>
              <a:t>-/</a:t>
            </a:r>
            <a:r>
              <a:rPr lang="en-US" altLang="nl-NL" sz="2400" dirty="0" err="1">
                <a:solidFill>
                  <a:srgbClr val="2D0054"/>
                </a:solidFill>
                <a:latin typeface="Verdana" panose="020B0604030504040204" pitchFamily="34" charset="0"/>
              </a:rPr>
              <a:t>leesachterstand</a:t>
            </a:r>
            <a:r>
              <a:rPr lang="en-US" altLang="nl-NL" sz="2400" dirty="0">
                <a:solidFill>
                  <a:srgbClr val="2D0054"/>
                </a:solidFill>
                <a:latin typeface="Verdana" panose="020B0604030504040204" pitchFamily="34" charset="0"/>
              </a:rPr>
              <a:t>	1.500.000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400" dirty="0">
              <a:solidFill>
                <a:srgbClr val="2D0054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400" dirty="0">
              <a:solidFill>
                <a:srgbClr val="2D0054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 err="1">
                <a:solidFill>
                  <a:srgbClr val="2D0054"/>
                </a:solidFill>
                <a:latin typeface="Verdana" panose="020B0604030504040204" pitchFamily="34" charset="0"/>
              </a:rPr>
              <a:t>Bron</a:t>
            </a:r>
            <a:r>
              <a:rPr lang="en-US" altLang="nl-NL" sz="1800" dirty="0">
                <a:solidFill>
                  <a:srgbClr val="2D0054"/>
                </a:solidFill>
                <a:latin typeface="Verdana" panose="020B0604030504040204" pitchFamily="34" charset="0"/>
              </a:rPr>
              <a:t>: CBS/NIMAWO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altLang="nl-NL" sz="1800" dirty="0">
              <a:solidFill>
                <a:srgbClr val="2D0054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7" name="Afbeelding 6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47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857500" y="2209800"/>
            <a:ext cx="697230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Toegankelijkheid staat of valt bij:</a:t>
            </a:r>
            <a:b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</a:br>
            <a:endParaRPr lang="nl-NL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integrale benadering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nl-NL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ketenbenadering</a:t>
            </a:r>
            <a:endParaRPr lang="en-US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974976" y="6491288"/>
            <a:ext cx="6518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28676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43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 descr="losse tegels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/>
          <a:stretch>
            <a:fillRect/>
          </a:stretch>
        </p:blipFill>
        <p:spPr bwMode="auto">
          <a:xfrm>
            <a:off x="4824414" y="1144588"/>
            <a:ext cx="240982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187576"/>
            <a:ext cx="280987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75" y="1144588"/>
            <a:ext cx="26860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1" y="4481514"/>
            <a:ext cx="28479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Afbeelding 9" descr="Logo Gemeente Haarlem - 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6" y="3438526"/>
            <a:ext cx="2257425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83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ChangeArrowheads="1"/>
          </p:cNvSpPr>
          <p:nvPr/>
        </p:nvSpPr>
        <p:spPr bwMode="auto">
          <a:xfrm>
            <a:off x="2857500" y="1362075"/>
            <a:ext cx="6972300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Toegankelijk wonen gaat niet alleen over wonen: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onderwijs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werken; economie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welzijn: o.a. kerk, kroeg, winkel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infrastructuur en vervoer, incl. OV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openbaar leven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recreëren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informatie, inclusief Internet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bejegening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en-US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3024188" y="6491288"/>
            <a:ext cx="6062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32772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6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ChangeArrowheads="1"/>
          </p:cNvSpPr>
          <p:nvPr/>
        </p:nvSpPr>
        <p:spPr bwMode="auto">
          <a:xfrm>
            <a:off x="2857500" y="2209801"/>
            <a:ext cx="69723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en-US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3481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38250"/>
            <a:ext cx="280035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9" y="803275"/>
            <a:ext cx="28479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651251"/>
            <a:ext cx="1971675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1" y="3130551"/>
            <a:ext cx="18573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3487738"/>
            <a:ext cx="2209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731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ChangeArrowheads="1"/>
          </p:cNvSpPr>
          <p:nvPr/>
        </p:nvSpPr>
        <p:spPr bwMode="auto">
          <a:xfrm>
            <a:off x="2857500" y="2209800"/>
            <a:ext cx="69723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Bij veel (plannen van) aanpak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nl-NL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te weinig aandacht voor regie en coördinatie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toegankelijkheid ondergebracht in de ‘zachte sector’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beleid en uitvoering lopen door elkaar</a:t>
            </a:r>
            <a:endParaRPr lang="en-US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122613" y="6491288"/>
            <a:ext cx="6242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36868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50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ChangeArrowheads="1"/>
          </p:cNvSpPr>
          <p:nvPr/>
        </p:nvSpPr>
        <p:spPr bwMode="auto">
          <a:xfrm>
            <a:off x="2857500" y="1481139"/>
            <a:ext cx="69723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nl-NL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 b="1" dirty="0">
                <a:solidFill>
                  <a:srgbClr val="660066"/>
                </a:solidFill>
                <a:latin typeface="Verdana" panose="020B0604030504040204" pitchFamily="34" charset="0"/>
              </a:rPr>
              <a:t>Voorgestelde aanpak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toegankelijkheid definiëren als basiskwaliteit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wat is een toegankelijke woning (aanpasbaar; levensloopbestendig; duurzaam)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wat is een toegankelijke wijk/buurt (generatiebestendig)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wat is een toegankelijke gemeente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nl-NL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en-US" altLang="nl-NL" sz="2400" b="1" dirty="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089276" y="6491288"/>
            <a:ext cx="5834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38916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512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ChangeArrowheads="1"/>
          </p:cNvSpPr>
          <p:nvPr/>
        </p:nvSpPr>
        <p:spPr bwMode="auto">
          <a:xfrm>
            <a:off x="2857500" y="1444625"/>
            <a:ext cx="69723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regisserend en coördinerend wethouder (‘harde sector’)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coördinerend ambtenaar met gedelegeerde bevoegdheden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krachtenbundeling gemeente, woningbouw, werkgevers, MKB, welzijn, onderwijs, recreatie, ontwerpers, OV, bewoners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en-US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3038476" y="6491288"/>
            <a:ext cx="64563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40964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2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5" name="Rectangle 1039"/>
          <p:cNvSpPr>
            <a:spLocks noChangeArrowheads="1"/>
          </p:cNvSpPr>
          <p:nvPr/>
        </p:nvSpPr>
        <p:spPr bwMode="auto">
          <a:xfrm>
            <a:off x="2857500" y="1957389"/>
            <a:ext cx="6477000" cy="32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nl-NL" sz="4400" dirty="0" err="1">
                <a:solidFill>
                  <a:srgbClr val="660066"/>
                </a:solidFill>
                <a:latin typeface="Verdana" panose="020B0604030504040204" pitchFamily="34" charset="0"/>
              </a:rPr>
              <a:t>Toegankelijkheid</a:t>
            </a:r>
            <a:r>
              <a:rPr lang="en-US" altLang="nl-NL" sz="4400" dirty="0">
                <a:solidFill>
                  <a:srgbClr val="660066"/>
                </a:solidFill>
                <a:latin typeface="Verdana" panose="020B0604030504040204" pitchFamily="34" charset="0"/>
              </a:rPr>
              <a:t>…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nl-NL" sz="18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…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maakt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dat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mensen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i="1" dirty="0" err="1">
                <a:solidFill>
                  <a:srgbClr val="660066"/>
                </a:solidFill>
                <a:latin typeface="Verdana" panose="020B0604030504040204" pitchFamily="34" charset="0"/>
              </a:rPr>
              <a:t>zelfstandig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op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een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i="1" dirty="0" err="1">
                <a:solidFill>
                  <a:srgbClr val="660066"/>
                </a:solidFill>
                <a:latin typeface="Verdana" panose="020B0604030504040204" pitchFamily="34" charset="0"/>
              </a:rPr>
              <a:t>gelijkwaardige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manier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gebruik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kunnen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maken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van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vervoer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ruimte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gebouwen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producten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diensten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informatie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6147" name="Text Box 1044"/>
          <p:cNvSpPr txBox="1">
            <a:spLocks noChangeArrowheads="1"/>
          </p:cNvSpPr>
          <p:nvPr/>
        </p:nvSpPr>
        <p:spPr bwMode="auto">
          <a:xfrm>
            <a:off x="3417889" y="6091238"/>
            <a:ext cx="5045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nl-NL" sz="1800">
              <a:latin typeface="Arial" panose="020B0604020202020204" pitchFamily="34" charset="0"/>
            </a:endParaRPr>
          </a:p>
        </p:txBody>
      </p:sp>
      <p:sp>
        <p:nvSpPr>
          <p:cNvPr id="6148" name="Text Box 1045"/>
          <p:cNvSpPr txBox="1">
            <a:spLocks noChangeArrowheads="1"/>
          </p:cNvSpPr>
          <p:nvPr/>
        </p:nvSpPr>
        <p:spPr bwMode="auto">
          <a:xfrm>
            <a:off x="2243139" y="6491288"/>
            <a:ext cx="7788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6149" name="Rectangle 1053"/>
          <p:cNvSpPr>
            <a:spLocks noGrp="1" noChangeArrowheads="1"/>
          </p:cNvSpPr>
          <p:nvPr>
            <p:ph/>
          </p:nvPr>
        </p:nvSpPr>
        <p:spPr>
          <a:xfrm>
            <a:off x="2389188" y="6858000"/>
            <a:ext cx="7772400" cy="5486400"/>
          </a:xfrm>
        </p:spPr>
        <p:txBody>
          <a:bodyPr/>
          <a:lstStyle/>
          <a:p>
            <a:pPr eaLnBrk="1" hangingPunct="1"/>
            <a:endParaRPr lang="en-US" altLang="nl-NL"/>
          </a:p>
        </p:txBody>
      </p:sp>
      <p:pic>
        <p:nvPicPr>
          <p:cNvPr id="6150" name="Afbeelding 9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95698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2857500" y="1444625"/>
            <a:ext cx="69723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scholing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werkplan volgens ‘Smart’-principe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overeenstemming daarover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multidisciplinaire taakgroep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kwartaalrapportage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 lange termijn-plan van aanpak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en-US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763839" y="6491288"/>
            <a:ext cx="6372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43012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3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ChangeArrowheads="1"/>
          </p:cNvSpPr>
          <p:nvPr/>
        </p:nvSpPr>
        <p:spPr bwMode="auto">
          <a:xfrm>
            <a:off x="2857500" y="1444625"/>
            <a:ext cx="69723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Vooral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:</a:t>
            </a:r>
          </a:p>
          <a:p>
            <a:pPr marL="0" indent="0">
              <a:spcBef>
                <a:spcPct val="50000"/>
              </a:spcBef>
              <a:buClr>
                <a:srgbClr val="FF0000"/>
              </a:buClr>
              <a:buNone/>
            </a:pPr>
            <a:endParaRPr lang="en-US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Eérst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beleid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definiëren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vaststellen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Dan pas plan van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aanpak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uitvoering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altLang="nl-NL" sz="2400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Dan pas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uitvoering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,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inclusief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voortdurende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evaluatie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en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 </a:t>
            </a:r>
            <a:r>
              <a:rPr lang="en-US" altLang="nl-NL" sz="2400" dirty="0" err="1">
                <a:solidFill>
                  <a:srgbClr val="660066"/>
                </a:solidFill>
                <a:latin typeface="Verdana" panose="020B0604030504040204" pitchFamily="34" charset="0"/>
              </a:rPr>
              <a:t>bijstelling</a:t>
            </a:r>
            <a:r>
              <a:rPr lang="en-US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2763839" y="6491288"/>
            <a:ext cx="6372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43012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1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341438"/>
            <a:ext cx="1905000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59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141414"/>
            <a:ext cx="33337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2878139"/>
            <a:ext cx="207645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4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851275"/>
            <a:ext cx="19050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4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200" y="3941764"/>
            <a:ext cx="161925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478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ChangeArrowheads="1"/>
          </p:cNvSpPr>
          <p:nvPr/>
        </p:nvSpPr>
        <p:spPr bwMode="auto">
          <a:xfrm>
            <a:off x="5291138" y="27400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nl-NL" sz="2400"/>
          </a:p>
        </p:txBody>
      </p:sp>
      <p:sp>
        <p:nvSpPr>
          <p:cNvPr id="47107" name="Rectangle 6"/>
          <p:cNvSpPr>
            <a:spLocks noChangeArrowheads="1"/>
          </p:cNvSpPr>
          <p:nvPr/>
        </p:nvSpPr>
        <p:spPr bwMode="auto">
          <a:xfrm>
            <a:off x="3219450" y="2867025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1379537" y="2478088"/>
            <a:ext cx="13165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7109" name="Rectangle 8"/>
          <p:cNvSpPr>
            <a:spLocks noChangeArrowheads="1"/>
          </p:cNvSpPr>
          <p:nvPr/>
        </p:nvSpPr>
        <p:spPr bwMode="auto">
          <a:xfrm>
            <a:off x="5524500" y="29098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1524001" y="1214438"/>
            <a:ext cx="7358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9900"/>
              </a:buClr>
              <a:buFontTx/>
              <a:buNone/>
            </a:pPr>
            <a:endParaRPr lang="nl-NL" altLang="nl-NL" sz="160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>
                <a:srgbClr val="009900"/>
              </a:buClr>
            </a:pPr>
            <a:endParaRPr lang="nl-NL" altLang="nl-NL" sz="20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1" name="AutoShape 10" descr="lijn"/>
          <p:cNvSpPr>
            <a:spLocks noChangeAspect="1" noChangeArrowheads="1"/>
          </p:cNvSpPr>
          <p:nvPr/>
        </p:nvSpPr>
        <p:spPr bwMode="auto">
          <a:xfrm>
            <a:off x="5948363" y="3281363"/>
            <a:ext cx="2968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7112" name="Rectangle 11"/>
          <p:cNvSpPr>
            <a:spLocks noChangeArrowheads="1"/>
          </p:cNvSpPr>
          <p:nvPr/>
        </p:nvSpPr>
        <p:spPr bwMode="auto">
          <a:xfrm>
            <a:off x="5124450" y="2514601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4400">
              <a:solidFill>
                <a:schemeClr val="tx2"/>
              </a:solidFill>
            </a:endParaRPr>
          </a:p>
        </p:txBody>
      </p:sp>
      <p:sp>
        <p:nvSpPr>
          <p:cNvPr id="47113" name="Rectangle 12"/>
          <p:cNvSpPr>
            <a:spLocks noChangeArrowheads="1"/>
          </p:cNvSpPr>
          <p:nvPr/>
        </p:nvSpPr>
        <p:spPr bwMode="auto">
          <a:xfrm>
            <a:off x="5638800" y="297656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47114" name="Rectangle 13"/>
          <p:cNvSpPr>
            <a:spLocks noChangeArrowheads="1"/>
          </p:cNvSpPr>
          <p:nvPr/>
        </p:nvSpPr>
        <p:spPr bwMode="auto">
          <a:xfrm>
            <a:off x="1884363" y="1855788"/>
            <a:ext cx="699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en-US" altLang="nl-NL" sz="180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115" name="Rectangle 14"/>
          <p:cNvSpPr>
            <a:spLocks noChangeArrowheads="1"/>
          </p:cNvSpPr>
          <p:nvPr/>
        </p:nvSpPr>
        <p:spPr bwMode="auto">
          <a:xfrm>
            <a:off x="1524001" y="5291138"/>
            <a:ext cx="75231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>
              <a:solidFill>
                <a:schemeClr val="tx2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>
                <a:solidFill>
                  <a:srgbClr val="2D0054"/>
                </a:solidFill>
                <a:latin typeface="Verdana" panose="020B0604030504040204" pitchFamily="34" charset="0"/>
              </a:rPr>
              <a:t>De Haarlemse toekomst</a:t>
            </a:r>
            <a:r>
              <a:rPr lang="nl-NL" altLang="nl-NL">
                <a:solidFill>
                  <a:schemeClr val="tx2"/>
                </a:solidFill>
                <a:latin typeface="Verdana" panose="020B0604030504040204" pitchFamily="34" charset="0"/>
              </a:rPr>
              <a:t> </a:t>
            </a:r>
          </a:p>
        </p:txBody>
      </p:sp>
      <p:graphicFrame>
        <p:nvGraphicFramePr>
          <p:cNvPr id="153615" name="Object 15"/>
          <p:cNvGraphicFramePr>
            <a:graphicFrameLocks noChangeAspect="1"/>
          </p:cNvGraphicFramePr>
          <p:nvPr/>
        </p:nvGraphicFramePr>
        <p:xfrm>
          <a:off x="1730376" y="1951038"/>
          <a:ext cx="1046163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Tekening" r:id="rId4" imgW="1162080" imgH="1771560" progId="WPDraw30.Drawing">
                  <p:embed/>
                </p:oleObj>
              </mc:Choice>
              <mc:Fallback>
                <p:oleObj name="Tekening" r:id="rId4" imgW="1162080" imgH="1771560" progId="WPDraw30.Drawing">
                  <p:embed/>
                  <p:pic>
                    <p:nvPicPr>
                      <p:cNvPr id="15361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6" y="1951038"/>
                        <a:ext cx="1046163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6" name="Object 16"/>
          <p:cNvGraphicFramePr>
            <a:graphicFrameLocks noChangeAspect="1"/>
          </p:cNvGraphicFramePr>
          <p:nvPr/>
        </p:nvGraphicFramePr>
        <p:xfrm>
          <a:off x="2819401" y="1760538"/>
          <a:ext cx="950913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ekening" r:id="rId6" imgW="1057320" imgH="1952640" progId="WPDraw30.Drawing">
                  <p:embed/>
                </p:oleObj>
              </mc:Choice>
              <mc:Fallback>
                <p:oleObj name="Tekening" r:id="rId6" imgW="1057320" imgH="1952640" progId="WPDraw30.Drawing">
                  <p:embed/>
                  <p:pic>
                    <p:nvPicPr>
                      <p:cNvPr id="15361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1" y="1760538"/>
                        <a:ext cx="950913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7" name="Object 17"/>
          <p:cNvGraphicFramePr>
            <a:graphicFrameLocks noChangeAspect="1"/>
          </p:cNvGraphicFramePr>
          <p:nvPr/>
        </p:nvGraphicFramePr>
        <p:xfrm>
          <a:off x="3949701" y="2360614"/>
          <a:ext cx="8747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ekening" r:id="rId8" imgW="971640" imgH="1295280" progId="WPDraw30.Drawing">
                  <p:embed/>
                </p:oleObj>
              </mc:Choice>
              <mc:Fallback>
                <p:oleObj name="Tekening" r:id="rId8" imgW="971640" imgH="1295280" progId="WPDraw30.Drawing">
                  <p:embed/>
                  <p:pic>
                    <p:nvPicPr>
                      <p:cNvPr id="153617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1" y="2360614"/>
                        <a:ext cx="87471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8" name="Object 18"/>
          <p:cNvGraphicFramePr>
            <a:graphicFrameLocks noChangeAspect="1"/>
          </p:cNvGraphicFramePr>
          <p:nvPr/>
        </p:nvGraphicFramePr>
        <p:xfrm>
          <a:off x="4824414" y="1538288"/>
          <a:ext cx="746125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ekening" r:id="rId10" imgW="828720" imgH="2209680" progId="WPDraw30.Drawing">
                  <p:embed/>
                </p:oleObj>
              </mc:Choice>
              <mc:Fallback>
                <p:oleObj name="Tekening" r:id="rId10" imgW="828720" imgH="2209680" progId="WPDraw30.Drawing">
                  <p:embed/>
                  <p:pic>
                    <p:nvPicPr>
                      <p:cNvPr id="15361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4414" y="1538288"/>
                        <a:ext cx="746125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9" name="Object 19"/>
          <p:cNvGraphicFramePr>
            <a:graphicFrameLocks noChangeAspect="1"/>
          </p:cNvGraphicFramePr>
          <p:nvPr/>
        </p:nvGraphicFramePr>
        <p:xfrm>
          <a:off x="5581650" y="2522538"/>
          <a:ext cx="51435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Tekening" r:id="rId12" imgW="571680" imgH="1114560" progId="WPDraw30.Drawing">
                  <p:embed/>
                </p:oleObj>
              </mc:Choice>
              <mc:Fallback>
                <p:oleObj name="Tekening" r:id="rId12" imgW="571680" imgH="1114560" progId="WPDraw30.Drawing">
                  <p:embed/>
                  <p:pic>
                    <p:nvPicPr>
                      <p:cNvPr id="153619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522538"/>
                        <a:ext cx="51435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0" name="Object 20"/>
          <p:cNvGraphicFramePr>
            <a:graphicFrameLocks noChangeAspect="1"/>
          </p:cNvGraphicFramePr>
          <p:nvPr/>
        </p:nvGraphicFramePr>
        <p:xfrm>
          <a:off x="6186488" y="1768475"/>
          <a:ext cx="1250950" cy="174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Tekening" r:id="rId14" imgW="1390680" imgH="1943280" progId="WPDraw30.Drawing">
                  <p:embed/>
                </p:oleObj>
              </mc:Choice>
              <mc:Fallback>
                <p:oleObj name="Tekening" r:id="rId14" imgW="1390680" imgH="1943280" progId="WPDraw30.Drawing">
                  <p:embed/>
                  <p:pic>
                    <p:nvPicPr>
                      <p:cNvPr id="15362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6488" y="1768475"/>
                        <a:ext cx="1250950" cy="174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1" name="Object 21"/>
          <p:cNvGraphicFramePr>
            <a:graphicFrameLocks noChangeAspect="1"/>
          </p:cNvGraphicFramePr>
          <p:nvPr/>
        </p:nvGraphicFramePr>
        <p:xfrm>
          <a:off x="7437439" y="1922463"/>
          <a:ext cx="6000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Tekening" r:id="rId16" imgW="666720" imgH="1771560" progId="WPDraw30.Drawing">
                  <p:embed/>
                </p:oleObj>
              </mc:Choice>
              <mc:Fallback>
                <p:oleObj name="Tekening" r:id="rId16" imgW="666720" imgH="1771560" progId="WPDraw30.Drawing">
                  <p:embed/>
                  <p:pic>
                    <p:nvPicPr>
                      <p:cNvPr id="153621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9" y="1922463"/>
                        <a:ext cx="60007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22" name="Object 22"/>
          <p:cNvGraphicFramePr>
            <a:graphicFrameLocks noChangeAspect="1"/>
          </p:cNvGraphicFramePr>
          <p:nvPr/>
        </p:nvGraphicFramePr>
        <p:xfrm>
          <a:off x="8161339" y="1458913"/>
          <a:ext cx="74612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Tekening" r:id="rId18" imgW="828720" imgH="2286000" progId="WPDraw30.Drawing">
                  <p:embed/>
                </p:oleObj>
              </mc:Choice>
              <mc:Fallback>
                <p:oleObj name="Tekening" r:id="rId18" imgW="828720" imgH="2286000" progId="WPDraw30.Drawing">
                  <p:embed/>
                  <p:pic>
                    <p:nvPicPr>
                      <p:cNvPr id="15362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339" y="1458913"/>
                        <a:ext cx="746125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3" name="Line 23"/>
          <p:cNvSpPr>
            <a:spLocks noChangeShapeType="1"/>
          </p:cNvSpPr>
          <p:nvPr/>
        </p:nvSpPr>
        <p:spPr bwMode="auto">
          <a:xfrm>
            <a:off x="1524001" y="3546475"/>
            <a:ext cx="7523163" cy="0"/>
          </a:xfrm>
          <a:prstGeom prst="line">
            <a:avLst/>
          </a:prstGeom>
          <a:noFill/>
          <a:ln w="190500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47125" name="Rectangle 24"/>
          <p:cNvSpPr>
            <a:spLocks noChangeArrowheads="1"/>
          </p:cNvSpPr>
          <p:nvPr/>
        </p:nvSpPr>
        <p:spPr bwMode="auto">
          <a:xfrm>
            <a:off x="1730376" y="3578226"/>
            <a:ext cx="7345363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solidFill>
                  <a:srgbClr val="2D0054"/>
                </a:solidFill>
                <a:latin typeface="Verdana" panose="020B0604030504040204" pitchFamily="34" charset="0"/>
              </a:rPr>
              <a:t>Inrichten voor</a:t>
            </a:r>
            <a:r>
              <a:rPr lang="nl-NL" altLang="nl-NL" sz="2400">
                <a:solidFill>
                  <a:srgbClr val="CC0000"/>
                </a:solidFill>
                <a:latin typeface="Verdana" panose="020B0604030504040204" pitchFamily="34" charset="0"/>
              </a:rPr>
              <a:t> </a:t>
            </a:r>
            <a:r>
              <a:rPr lang="nl-NL" altLang="nl-NL" sz="2800">
                <a:solidFill>
                  <a:srgbClr val="CC0000"/>
                </a:solidFill>
                <a:latin typeface="Verdana" panose="020B0604030504040204" pitchFamily="34" charset="0"/>
              </a:rPr>
              <a:t>‘iedereen’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2000">
                <a:solidFill>
                  <a:srgbClr val="2D0054"/>
                </a:solidFill>
                <a:latin typeface="Verdana" panose="020B0604030504040204" pitchFamily="34" charset="0"/>
              </a:rPr>
              <a:t>Jong en oud, groot en klein, lopend of rijdend, met of zonder handicap</a:t>
            </a:r>
          </a:p>
        </p:txBody>
      </p:sp>
      <p:sp>
        <p:nvSpPr>
          <p:cNvPr id="47126" name="Rectangle 25"/>
          <p:cNvSpPr>
            <a:spLocks noChangeArrowheads="1"/>
          </p:cNvSpPr>
          <p:nvPr/>
        </p:nvSpPr>
        <p:spPr bwMode="auto">
          <a:xfrm>
            <a:off x="1524000" y="1"/>
            <a:ext cx="71628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000" b="1">
              <a:latin typeface="Verdana" panose="020B0604030504040204" pitchFamily="34" charset="0"/>
            </a:endParaRPr>
          </a:p>
        </p:txBody>
      </p:sp>
      <p:sp>
        <p:nvSpPr>
          <p:cNvPr id="47127" name="Rectangle 2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1843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2743201" y="2209800"/>
            <a:ext cx="708977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Toegankelijkheid wordt gemeten aan de hand van de volgende onderdelen: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2400" b="1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ereikbaarheid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2400" b="1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oegankelijkheid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2400" b="1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ruikbaarheid van de voorzieningen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nl-NL" altLang="nl-NL" sz="2400" b="1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eiligheid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Levensloopbestendige omgeving</a:t>
            </a: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17"/>
          <p:cNvSpPr>
            <a:spLocks noChangeArrowheads="1"/>
          </p:cNvSpPr>
          <p:nvPr/>
        </p:nvSpPr>
        <p:spPr bwMode="auto">
          <a:xfrm>
            <a:off x="3384550" y="6491288"/>
            <a:ext cx="6307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8196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36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524000" y="2590801"/>
            <a:ext cx="9144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3600" dirty="0">
                <a:solidFill>
                  <a:srgbClr val="660066"/>
                </a:solidFill>
                <a:latin typeface="Verdana" panose="020B0604030504040204" pitchFamily="34" charset="0"/>
              </a:rPr>
              <a:t> Fysieke-,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3600" dirty="0">
                <a:solidFill>
                  <a:srgbClr val="660066"/>
                </a:solidFill>
                <a:latin typeface="Verdana" panose="020B0604030504040204" pitchFamily="34" charset="0"/>
              </a:rPr>
              <a:t> sociale-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3600" dirty="0">
                <a:solidFill>
                  <a:srgbClr val="660066"/>
                </a:solidFill>
                <a:latin typeface="Verdana" panose="020B0604030504040204" pitchFamily="34" charset="0"/>
              </a:rPr>
              <a:t> en mentale toegankelijkheid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nl-NL" altLang="nl-NL" sz="2400" b="1" dirty="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</a:rPr>
              <a:t>					</a:t>
            </a:r>
          </a:p>
        </p:txBody>
      </p:sp>
      <p:pic>
        <p:nvPicPr>
          <p:cNvPr id="10243" name="Afbeelding 3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3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743200" y="1198563"/>
            <a:ext cx="7577328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Mentale toegankelijkheid o.a.: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nl-NL" altLang="nl-NL" sz="2400" dirty="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buschauffeur die optrekt als iedereen zit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de ober die het menu voorleest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mensen rechtstreeks aanspreken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het te hoge boek pakken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 dirty="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uitgaan van de eigen zelfstandigheid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384550" y="6491288"/>
            <a:ext cx="6307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12292" name="Afbeelding 5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78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2743201" y="2209801"/>
            <a:ext cx="70897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Toegankelijkheid in Haarlem: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Maatschappelijk belang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Economisch belang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Extra kwaliteitstroef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17"/>
          <p:cNvSpPr>
            <a:spLocks noChangeArrowheads="1"/>
          </p:cNvSpPr>
          <p:nvPr/>
        </p:nvSpPr>
        <p:spPr bwMode="auto">
          <a:xfrm>
            <a:off x="3384550" y="6491288"/>
            <a:ext cx="6307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14340" name="Afbeelding 3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0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/>
          <p:cNvSpPr>
            <a:spLocks noChangeArrowheads="1"/>
          </p:cNvSpPr>
          <p:nvPr/>
        </p:nvSpPr>
        <p:spPr bwMode="auto">
          <a:xfrm>
            <a:off x="3384550" y="6491288"/>
            <a:ext cx="63071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16387" name="Afbeelding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464" y="1143000"/>
            <a:ext cx="675322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594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2857500" y="1354139"/>
            <a:ext cx="6972300" cy="141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 b="1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Toegankelijkheidsstreven sinds 1957</a:t>
            </a:r>
          </a:p>
          <a:p>
            <a:pPr algn="ctr"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 b="1">
                <a:solidFill>
                  <a:srgbClr val="660066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 ‘escalette’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en-US" altLang="nl-NL" sz="1800">
              <a:solidFill>
                <a:srgbClr val="660066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463801"/>
            <a:ext cx="27622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Afbeelding 7" descr="Logo Gemeente Haarlem -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7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FE836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ChangeArrowheads="1"/>
          </p:cNvSpPr>
          <p:nvPr/>
        </p:nvSpPr>
        <p:spPr bwMode="auto">
          <a:xfrm>
            <a:off x="2857500" y="2209800"/>
            <a:ext cx="69723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"Men ontdekt in Nederland langzamerhand dat men een invalide niet alleen helpen kan met medische, paramedische middelen, sociale of maatschappelijke maatregelen, maar ook met bepaalde architectonische voorzieningen.“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endParaRPr lang="nl-NL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nl-NL" altLang="nl-NL" sz="2400">
                <a:solidFill>
                  <a:srgbClr val="660066"/>
                </a:solidFill>
                <a:latin typeface="Verdana" panose="020B0604030504040204" pitchFamily="34" charset="0"/>
              </a:rPr>
              <a:t>(Tijdschrift voor Gebrekkigenzorg 1957)</a:t>
            </a:r>
            <a:endParaRPr lang="en-US" altLang="nl-NL" sz="2400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959101" y="6491288"/>
            <a:ext cx="6323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nl-NL" sz="1800" b="1">
              <a:solidFill>
                <a:srgbClr val="660066"/>
              </a:solidFill>
              <a:latin typeface="Verdana" panose="020B0604030504040204" pitchFamily="34" charset="0"/>
            </a:endParaRPr>
          </a:p>
        </p:txBody>
      </p:sp>
      <p:pic>
        <p:nvPicPr>
          <p:cNvPr id="20484" name="Afbeelding 7" descr="Logo Gemeente Haarlem - 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190501"/>
            <a:ext cx="174783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</TotalTime>
  <Words>703</Words>
  <Application>Microsoft Office PowerPoint</Application>
  <PresentationFormat>Aangepast</PresentationFormat>
  <Paragraphs>165</Paragraphs>
  <Slides>23</Slides>
  <Notes>23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5" baseType="lpstr">
      <vt:lpstr>Kantoorthema</vt:lpstr>
      <vt:lpstr>Tekening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Koos Pelsser</dc:creator>
  <cp:lastModifiedBy>Saskia Augustin</cp:lastModifiedBy>
  <cp:revision>2</cp:revision>
  <dcterms:created xsi:type="dcterms:W3CDTF">2016-05-11T17:03:43Z</dcterms:created>
  <dcterms:modified xsi:type="dcterms:W3CDTF">2016-05-12T07:28:29Z</dcterms:modified>
</cp:coreProperties>
</file>